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Million Song Dataset</a:t>
            </a:r>
            <a:endParaRPr sz="1800"/>
          </a:p>
          <a:p>
            <a:pPr marL="914400" lvl="1" indent="-342900" rtl="0">
              <a:spcBef>
                <a:spcPts val="0"/>
              </a:spcBef>
              <a:spcAft>
                <a:spcPts val="0"/>
              </a:spcAft>
              <a:buSzPts val="1800"/>
              <a:buChar char="○"/>
            </a:pPr>
            <a:r>
              <a:rPr lang="en" sz="1800"/>
              <a:t>1,000,000 songs</a:t>
            </a:r>
            <a:endParaRPr sz="1800"/>
          </a:p>
          <a:p>
            <a:pPr marL="914400" lvl="1" indent="-342900" rtl="0">
              <a:spcBef>
                <a:spcPts val="0"/>
              </a:spcBef>
              <a:spcAft>
                <a:spcPts val="0"/>
              </a:spcAft>
              <a:buSzPts val="1800"/>
              <a:buChar char="○"/>
            </a:pPr>
            <a:r>
              <a:rPr lang="en" sz="1800"/>
              <a:t>Metadata: artist, song name, etc</a:t>
            </a:r>
            <a:endParaRPr sz="1800"/>
          </a:p>
          <a:p>
            <a:pPr marL="914400" lvl="1" indent="-342900" rtl="0">
              <a:spcBef>
                <a:spcPts val="0"/>
              </a:spcBef>
              <a:spcAft>
                <a:spcPts val="0"/>
              </a:spcAft>
              <a:buSzPts val="1800"/>
              <a:buChar char="○"/>
            </a:pPr>
            <a:r>
              <a:rPr lang="en" sz="1800"/>
              <a:t>Features: key, tempo</a:t>
            </a:r>
            <a:endParaRPr sz="1800"/>
          </a:p>
          <a:p>
            <a:pPr marL="914400" lvl="1" indent="-342900">
              <a:spcBef>
                <a:spcPts val="0"/>
              </a:spcBef>
              <a:spcAft>
                <a:spcPts val="0"/>
              </a:spcAft>
              <a:buSzPts val="1800"/>
              <a:buChar char="○"/>
            </a:pPr>
            <a:r>
              <a:rPr lang="en" sz="1800"/>
              <a:t>NO GENRE</a:t>
            </a:r>
            <a:endParaRPr sz="1800"/>
          </a:p>
          <a:p>
            <a:pPr marL="457200" lvl="0" indent="-342900" rtl="0">
              <a:spcBef>
                <a:spcPts val="0"/>
              </a:spcBef>
              <a:spcAft>
                <a:spcPts val="0"/>
              </a:spcAft>
              <a:buSzPts val="1800"/>
              <a:buChar char="●"/>
            </a:pPr>
            <a:r>
              <a:rPr lang="en" sz="1800"/>
              <a:t>Echonest Taste Profile Subset</a:t>
            </a:r>
            <a:endParaRPr sz="1800"/>
          </a:p>
          <a:p>
            <a:pPr marL="914400" lvl="1" indent="-342900" rtl="0">
              <a:spcBef>
                <a:spcPts val="0"/>
              </a:spcBef>
              <a:spcAft>
                <a:spcPts val="0"/>
              </a:spcAft>
              <a:buSzPts val="1800"/>
              <a:buChar char="○"/>
            </a:pPr>
            <a:r>
              <a:rPr lang="en" sz="1800"/>
              <a:t>~ 350,000 songs from Million Song Dataset</a:t>
            </a:r>
            <a:endParaRPr sz="1800"/>
          </a:p>
          <a:p>
            <a:pPr marL="914400" lvl="1" indent="-342900" rtl="0">
              <a:spcBef>
                <a:spcPts val="0"/>
              </a:spcBef>
              <a:spcAft>
                <a:spcPts val="0"/>
              </a:spcAft>
              <a:buSzPts val="1800"/>
              <a:buChar char="○"/>
            </a:pPr>
            <a:r>
              <a:rPr lang="en" sz="1800"/>
              <a:t>Over 1,000,000 users</a:t>
            </a:r>
            <a:endParaRPr sz="1800"/>
          </a:p>
          <a:p>
            <a:pPr marL="914400" lvl="1" indent="-342900" rtl="0">
              <a:spcBef>
                <a:spcPts val="0"/>
              </a:spcBef>
              <a:spcAft>
                <a:spcPts val="0"/>
              </a:spcAft>
              <a:buSzPts val="1800"/>
              <a:buChar char="○"/>
            </a:pPr>
            <a:r>
              <a:rPr lang="en" sz="1800"/>
              <a:t>Records have User ID, Song ID and Play Counts</a:t>
            </a:r>
            <a:endParaRPr sz="1800"/>
          </a:p>
          <a:p>
            <a:pPr marL="457200" lvl="0" indent="-342900" rtl="0">
              <a:spcBef>
                <a:spcPts val="0"/>
              </a:spcBef>
              <a:spcAft>
                <a:spcPts val="0"/>
              </a:spcAft>
              <a:buSzPts val="1800"/>
              <a:buChar char="●"/>
            </a:pPr>
            <a:r>
              <a:rPr lang="en" sz="1800"/>
              <a:t>Million Song EchoNest Mapping Archive</a:t>
            </a:r>
            <a:endParaRPr sz="1800"/>
          </a:p>
          <a:p>
            <a:pPr marL="914400" lvl="1" indent="-342900" rtl="0">
              <a:spcBef>
                <a:spcPts val="0"/>
              </a:spcBef>
              <a:spcAft>
                <a:spcPts val="0"/>
              </a:spcAft>
              <a:buSzPts val="1800"/>
              <a:buChar char="○"/>
            </a:pPr>
            <a:r>
              <a:rPr lang="en" sz="1800"/>
              <a:t>Echonest API is deprecated</a:t>
            </a:r>
            <a:endParaRPr sz="1800"/>
          </a:p>
          <a:p>
            <a:pPr marL="914400" lvl="1" indent="-342900">
              <a:spcBef>
                <a:spcPts val="0"/>
              </a:spcBef>
              <a:spcAft>
                <a:spcPts val="0"/>
              </a:spcAft>
              <a:buSzPts val="1800"/>
              <a:buChar char="○"/>
            </a:pPr>
            <a:r>
              <a:rPr lang="en" sz="1800"/>
              <a:t>Maps Echonest Song ID to Spotify &amp; Other services</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Char char="●"/>
            </a:pPr>
            <a:r>
              <a:rPr lang="en" sz="1800"/>
              <a:t>Data Selection Process</a:t>
            </a:r>
            <a:endParaRPr sz="1800"/>
          </a:p>
          <a:p>
            <a:pPr marL="914400" lvl="1" indent="-342900" rtl="0">
              <a:lnSpc>
                <a:spcPct val="115000"/>
              </a:lnSpc>
              <a:spcBef>
                <a:spcPts val="0"/>
              </a:spcBef>
              <a:spcAft>
                <a:spcPts val="0"/>
              </a:spcAft>
              <a:buClr>
                <a:srgbClr val="000000"/>
              </a:buClr>
              <a:buSzPts val="1800"/>
              <a:buAutoNum type="arabicPeriod"/>
            </a:pPr>
            <a:r>
              <a:rPr lang="en" sz="1800"/>
              <a:t>Records were limited to 200 plays</a:t>
            </a:r>
            <a:endParaRPr sz="1800"/>
          </a:p>
          <a:p>
            <a:pPr marL="1371600" lvl="2" indent="-342900" rtl="0">
              <a:lnSpc>
                <a:spcPct val="115000"/>
              </a:lnSpc>
              <a:spcBef>
                <a:spcPts val="0"/>
              </a:spcBef>
              <a:spcAft>
                <a:spcPts val="0"/>
              </a:spcAft>
              <a:buClr>
                <a:srgbClr val="000000"/>
              </a:buClr>
              <a:buSzPts val="1800"/>
              <a:buChar char="■"/>
            </a:pPr>
            <a:r>
              <a:rPr lang="en" sz="1800"/>
              <a:t>Outliers w/ 1000s of plays per song</a:t>
            </a:r>
            <a:endParaRPr sz="1800"/>
          </a:p>
          <a:p>
            <a:pPr marL="914400" lvl="1" indent="-342900" rtl="0">
              <a:lnSpc>
                <a:spcPct val="115000"/>
              </a:lnSpc>
              <a:spcBef>
                <a:spcPts val="0"/>
              </a:spcBef>
              <a:spcAft>
                <a:spcPts val="0"/>
              </a:spcAft>
              <a:buClr>
                <a:srgbClr val="000000"/>
              </a:buClr>
              <a:buSzPts val="1800"/>
              <a:buAutoNum type="arabicPeriod"/>
            </a:pPr>
            <a:r>
              <a:rPr lang="en" sz="1800"/>
              <a:t>Top 5 users selected by total number of plays</a:t>
            </a:r>
            <a:endParaRPr sz="1800"/>
          </a:p>
          <a:p>
            <a:pPr marL="914400" lvl="1" indent="-342900" rtl="0">
              <a:lnSpc>
                <a:spcPct val="115000"/>
              </a:lnSpc>
              <a:spcBef>
                <a:spcPts val="0"/>
              </a:spcBef>
              <a:spcAft>
                <a:spcPts val="0"/>
              </a:spcAft>
              <a:buClr>
                <a:srgbClr val="000000"/>
              </a:buClr>
              <a:buSzPts val="1800"/>
              <a:buAutoNum type="arabicPeriod"/>
            </a:pPr>
            <a:r>
              <a:rPr lang="en" sz="1800"/>
              <a:t>Only songs listened to by at least 2 of the top 5 users were selected</a:t>
            </a:r>
            <a:endParaRPr sz="1800"/>
          </a:p>
          <a:p>
            <a:pPr marL="457200" lvl="0" indent="-342900" rtl="0">
              <a:lnSpc>
                <a:spcPct val="115000"/>
              </a:lnSpc>
              <a:spcBef>
                <a:spcPts val="0"/>
              </a:spcBef>
              <a:spcAft>
                <a:spcPts val="0"/>
              </a:spcAft>
              <a:buClr>
                <a:srgbClr val="000000"/>
              </a:buClr>
              <a:buSzPts val="1800"/>
              <a:buChar char="●"/>
            </a:pPr>
            <a:r>
              <a:rPr lang="en" sz="1800"/>
              <a:t>Reason for reducing the dataset to 150 songs:</a:t>
            </a:r>
            <a:endParaRPr sz="1800"/>
          </a:p>
          <a:p>
            <a:pPr marL="914400" lvl="1" indent="-342900" rtl="0">
              <a:lnSpc>
                <a:spcPct val="115000"/>
              </a:lnSpc>
              <a:spcBef>
                <a:spcPts val="0"/>
              </a:spcBef>
              <a:spcAft>
                <a:spcPts val="0"/>
              </a:spcAft>
              <a:buClr>
                <a:srgbClr val="000000"/>
              </a:buClr>
              <a:buSzPts val="1800"/>
              <a:buAutoNum type="arabicPeriod"/>
            </a:pPr>
            <a:r>
              <a:rPr lang="en" sz="1800"/>
              <a:t>Computation time</a:t>
            </a:r>
            <a:endParaRPr sz="1800"/>
          </a:p>
          <a:p>
            <a:pPr marL="914400" lvl="1" indent="-342900" rtl="0">
              <a:lnSpc>
                <a:spcPct val="115000"/>
              </a:lnSpc>
              <a:spcBef>
                <a:spcPts val="0"/>
              </a:spcBef>
              <a:spcAft>
                <a:spcPts val="0"/>
              </a:spcAft>
              <a:buClr>
                <a:srgbClr val="000000"/>
              </a:buClr>
              <a:buSzPts val="1800"/>
              <a:buAutoNum type="arabicPeriod"/>
            </a:pPr>
            <a:r>
              <a:rPr lang="en" sz="1800"/>
              <a:t>Allotted disk space</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Char char="●"/>
            </a:pPr>
            <a:r>
              <a:rPr lang="en" sz="1800"/>
              <a:t>Individual user data -&gt; Model for each user</a:t>
            </a:r>
            <a:endParaRPr sz="1800"/>
          </a:p>
          <a:p>
            <a:pPr marL="457200" lvl="0" indent="-342900" rtl="0">
              <a:lnSpc>
                <a:spcPct val="115000"/>
              </a:lnSpc>
              <a:spcBef>
                <a:spcPts val="0"/>
              </a:spcBef>
              <a:spcAft>
                <a:spcPts val="0"/>
              </a:spcAft>
              <a:buClr>
                <a:srgbClr val="000000"/>
              </a:buClr>
              <a:buSzPts val="1800"/>
              <a:buChar char="●"/>
            </a:pPr>
            <a:r>
              <a:rPr lang="en" sz="1800"/>
              <a:t>scikit-learn was used to standardize the num_plays column</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en" sz="1800"/>
              <a:t>PyDub ➔ Slice song into 5s clips</a:t>
            </a:r>
            <a:endParaRPr sz="1800"/>
          </a:p>
          <a:p>
            <a:pPr marL="457200" lvl="0" indent="-342900" rtl="0">
              <a:spcBef>
                <a:spcPts val="0"/>
              </a:spcBef>
              <a:spcAft>
                <a:spcPts val="0"/>
              </a:spcAft>
              <a:buSzPts val="1800"/>
              <a:buChar char="●"/>
            </a:pPr>
            <a:r>
              <a:rPr lang="en" sz="1800"/>
              <a:t>LibROSA ➔ Load songs as numpy array </a:t>
            </a:r>
            <a:endParaRPr sz="1800"/>
          </a:p>
          <a:p>
            <a:pPr marL="457200" lvl="0" indent="-342900">
              <a:spcBef>
                <a:spcPts val="0"/>
              </a:spcBef>
              <a:spcAft>
                <a:spcPts val="0"/>
              </a:spcAft>
              <a:buSzPts val="1800"/>
              <a:buChar char="●"/>
            </a:pPr>
            <a:r>
              <a:rPr lang="en" sz="1800"/>
              <a:t>Next talk about models &amp; results</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en" sz="1800"/>
              <a:t>Input shape of LSTM was determined by parameters passed to network</a:t>
            </a:r>
            <a:endParaRPr sz="1800"/>
          </a:p>
          <a:p>
            <a:pPr marL="914400" lvl="1" indent="-342900">
              <a:spcBef>
                <a:spcPts val="0"/>
              </a:spcBef>
              <a:spcAft>
                <a:spcPts val="0"/>
              </a:spcAft>
              <a:buSzPts val="1800"/>
              <a:buChar char="○"/>
            </a:pPr>
            <a:r>
              <a:rPr lang="en" sz="1800"/>
              <a:t>Each LSTM cell has 50 neurons</a:t>
            </a:r>
            <a:endParaRPr sz="1800"/>
          </a:p>
          <a:p>
            <a:pPr marL="457200" lvl="0" indent="-342900">
              <a:spcBef>
                <a:spcPts val="0"/>
              </a:spcBef>
              <a:spcAft>
                <a:spcPts val="0"/>
              </a:spcAft>
              <a:buSzPts val="1800"/>
              <a:buChar char="●"/>
            </a:pPr>
            <a:r>
              <a:rPr lang="en" sz="1800"/>
              <a:t>Single layer LSTM to fully connected dense layer w/ single output</a:t>
            </a:r>
            <a:endParaRPr sz="1800"/>
          </a:p>
          <a:p>
            <a:pPr marL="457200" lvl="0" indent="-342900">
              <a:spcBef>
                <a:spcPts val="0"/>
              </a:spcBef>
              <a:spcAft>
                <a:spcPts val="0"/>
              </a:spcAft>
              <a:buSzPts val="1800"/>
              <a:buChar char="●"/>
            </a:pPr>
            <a:r>
              <a:rPr lang="en" sz="1800"/>
              <a:t>Two layer LSTM: LSTM to fully connected LSTM to fully connected Dense layer w/ single output</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Char char="●"/>
            </a:pPr>
            <a:r>
              <a:rPr lang="en" sz="1800"/>
              <a:t>Data:</a:t>
            </a:r>
            <a:endParaRPr sz="1800"/>
          </a:p>
          <a:p>
            <a:pPr marL="914400" lvl="1" indent="-342900" rtl="0">
              <a:lnSpc>
                <a:spcPct val="115000"/>
              </a:lnSpc>
              <a:spcBef>
                <a:spcPts val="0"/>
              </a:spcBef>
              <a:spcAft>
                <a:spcPts val="0"/>
              </a:spcAft>
              <a:buClr>
                <a:srgbClr val="000000"/>
              </a:buClr>
              <a:buSzPts val="1800"/>
              <a:buChar char="○"/>
            </a:pPr>
            <a:r>
              <a:rPr lang="en" sz="1800"/>
              <a:t>Numpy vector of mono audio clip</a:t>
            </a:r>
            <a:endParaRPr sz="1800"/>
          </a:p>
          <a:p>
            <a:pPr marL="457200" lvl="0" indent="-342900" rtl="0">
              <a:lnSpc>
                <a:spcPct val="115000"/>
              </a:lnSpc>
              <a:spcBef>
                <a:spcPts val="0"/>
              </a:spcBef>
              <a:spcAft>
                <a:spcPts val="0"/>
              </a:spcAft>
              <a:buClr>
                <a:srgbClr val="000000"/>
              </a:buClr>
              <a:buSzPts val="1800"/>
              <a:buChar char="●"/>
            </a:pPr>
            <a:r>
              <a:rPr lang="en" sz="1800"/>
              <a:t>Time steps:</a:t>
            </a:r>
            <a:endParaRPr sz="1800"/>
          </a:p>
          <a:p>
            <a:pPr marL="914400" lvl="1" indent="-342900" rtl="0">
              <a:lnSpc>
                <a:spcPct val="115000"/>
              </a:lnSpc>
              <a:spcBef>
                <a:spcPts val="0"/>
              </a:spcBef>
              <a:spcAft>
                <a:spcPts val="0"/>
              </a:spcAft>
              <a:buClr>
                <a:srgbClr val="000000"/>
              </a:buClr>
              <a:buSzPts val="1800"/>
              <a:buChar char="○"/>
            </a:pPr>
            <a:r>
              <a:rPr lang="en" sz="1800"/>
              <a:t>Number of clips of 5s data to consider for history in LSTM</a:t>
            </a:r>
            <a:endParaRPr sz="1800"/>
          </a:p>
          <a:p>
            <a:pPr marL="457200" lvl="0" indent="-342900" rtl="0">
              <a:lnSpc>
                <a:spcPct val="115000"/>
              </a:lnSpc>
              <a:spcBef>
                <a:spcPts val="0"/>
              </a:spcBef>
              <a:spcAft>
                <a:spcPts val="0"/>
              </a:spcAft>
              <a:buClr>
                <a:srgbClr val="000000"/>
              </a:buClr>
              <a:buSzPts val="1800"/>
              <a:buChar char="●"/>
            </a:pPr>
            <a:r>
              <a:rPr lang="en" sz="1800"/>
              <a:t>Training Samples:</a:t>
            </a:r>
            <a:endParaRPr sz="1800"/>
          </a:p>
          <a:p>
            <a:pPr marL="914400" lvl="1" indent="-342900" rtl="0">
              <a:lnSpc>
                <a:spcPct val="115000"/>
              </a:lnSpc>
              <a:spcBef>
                <a:spcPts val="0"/>
              </a:spcBef>
              <a:spcAft>
                <a:spcPts val="0"/>
              </a:spcAft>
              <a:buClr>
                <a:srgbClr val="000000"/>
              </a:buClr>
              <a:buSzPts val="1800"/>
              <a:buChar char="○"/>
            </a:pPr>
            <a:r>
              <a:rPr lang="en" sz="1800"/>
              <a:t>Left side:</a:t>
            </a:r>
            <a:endParaRPr sz="1800"/>
          </a:p>
          <a:p>
            <a:pPr marL="1371600" lvl="2" indent="-342900" rtl="0">
              <a:lnSpc>
                <a:spcPct val="115000"/>
              </a:lnSpc>
              <a:spcBef>
                <a:spcPts val="0"/>
              </a:spcBef>
              <a:spcAft>
                <a:spcPts val="0"/>
              </a:spcAft>
              <a:buClr>
                <a:srgbClr val="000000"/>
              </a:buClr>
              <a:buSzPts val="1800"/>
              <a:buChar char="■"/>
            </a:pPr>
            <a:r>
              <a:rPr lang="en" sz="1800"/>
              <a:t>3 songs</a:t>
            </a:r>
            <a:endParaRPr sz="1800"/>
          </a:p>
          <a:p>
            <a:pPr marL="1371600" lvl="2" indent="-342900" rtl="0">
              <a:lnSpc>
                <a:spcPct val="115000"/>
              </a:lnSpc>
              <a:spcBef>
                <a:spcPts val="0"/>
              </a:spcBef>
              <a:spcAft>
                <a:spcPts val="0"/>
              </a:spcAft>
              <a:buClr>
                <a:srgbClr val="000000"/>
              </a:buClr>
              <a:buSzPts val="1800"/>
              <a:buChar char="■"/>
            </a:pPr>
            <a:r>
              <a:rPr lang="en" sz="1800"/>
              <a:t>1 time step per song</a:t>
            </a:r>
            <a:endParaRPr sz="1800"/>
          </a:p>
          <a:p>
            <a:pPr marL="914400" lvl="1" indent="-342900" rtl="0">
              <a:lnSpc>
                <a:spcPct val="115000"/>
              </a:lnSpc>
              <a:spcBef>
                <a:spcPts val="0"/>
              </a:spcBef>
              <a:spcAft>
                <a:spcPts val="0"/>
              </a:spcAft>
              <a:buClr>
                <a:srgbClr val="000000"/>
              </a:buClr>
              <a:buSzPts val="1800"/>
              <a:buChar char="○"/>
            </a:pPr>
            <a:r>
              <a:rPr lang="en" sz="1800"/>
              <a:t>Right Side</a:t>
            </a:r>
            <a:endParaRPr sz="1800"/>
          </a:p>
          <a:p>
            <a:pPr marL="1371600" lvl="2" indent="-342900" rtl="0">
              <a:lnSpc>
                <a:spcPct val="115000"/>
              </a:lnSpc>
              <a:spcBef>
                <a:spcPts val="0"/>
              </a:spcBef>
              <a:spcAft>
                <a:spcPts val="0"/>
              </a:spcAft>
              <a:buClr>
                <a:srgbClr val="000000"/>
              </a:buClr>
              <a:buSzPts val="1800"/>
              <a:buChar char="■"/>
            </a:pPr>
            <a:r>
              <a:rPr lang="en" sz="1800"/>
              <a:t>3 songs</a:t>
            </a:r>
            <a:endParaRPr sz="1800"/>
          </a:p>
          <a:p>
            <a:pPr marL="1371600" lvl="2" indent="-342900" rtl="0">
              <a:lnSpc>
                <a:spcPct val="115000"/>
              </a:lnSpc>
              <a:spcBef>
                <a:spcPts val="0"/>
              </a:spcBef>
              <a:spcAft>
                <a:spcPts val="0"/>
              </a:spcAft>
              <a:buClr>
                <a:srgbClr val="000000"/>
              </a:buClr>
              <a:buSzPts val="1800"/>
              <a:buChar char="■"/>
            </a:pPr>
            <a:r>
              <a:rPr lang="en" sz="1800"/>
              <a:t>3 time steps per song</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User 1 was the worst user for all models</a:t>
            </a:r>
            <a:endParaRPr sz="1800"/>
          </a:p>
          <a:p>
            <a:pPr marL="914400" lvl="1" indent="-342900" rtl="0">
              <a:spcBef>
                <a:spcPts val="0"/>
              </a:spcBef>
              <a:spcAft>
                <a:spcPts val="0"/>
              </a:spcAft>
              <a:buSzPts val="1800"/>
              <a:buChar char="○"/>
            </a:pPr>
            <a:r>
              <a:rPr lang="en" sz="1800"/>
              <a:t>Possibly too much variance in data or targets?</a:t>
            </a:r>
            <a:endParaRPr sz="1800"/>
          </a:p>
          <a:p>
            <a:pPr marL="914400" lvl="1" indent="-342900" rtl="0">
              <a:spcBef>
                <a:spcPts val="0"/>
              </a:spcBef>
              <a:spcAft>
                <a:spcPts val="0"/>
              </a:spcAft>
              <a:buSzPts val="1800"/>
              <a:buChar char="○"/>
            </a:pPr>
            <a:r>
              <a:rPr lang="en" sz="1800"/>
              <a:t>Possible outlier in training</a:t>
            </a:r>
            <a:endParaRPr sz="1800"/>
          </a:p>
          <a:p>
            <a:pPr marL="457200" lvl="0" indent="-342900" rtl="0">
              <a:spcBef>
                <a:spcPts val="0"/>
              </a:spcBef>
              <a:spcAft>
                <a:spcPts val="0"/>
              </a:spcAft>
              <a:buSzPts val="1800"/>
              <a:buChar char="●"/>
            </a:pPr>
            <a:r>
              <a:rPr lang="en" sz="1800"/>
              <a:t>For all other users</a:t>
            </a:r>
            <a:endParaRPr sz="1800"/>
          </a:p>
          <a:p>
            <a:pPr marL="914400" lvl="1" indent="-342900" rtl="0">
              <a:spcBef>
                <a:spcPts val="0"/>
              </a:spcBef>
              <a:spcAft>
                <a:spcPts val="0"/>
              </a:spcAft>
              <a:buSzPts val="1800"/>
              <a:buChar char="○"/>
            </a:pPr>
            <a:r>
              <a:rPr lang="en" sz="1800"/>
              <a:t>All show either stability or clear decrease</a:t>
            </a:r>
            <a:endParaRPr sz="1800"/>
          </a:p>
          <a:p>
            <a:pPr marL="914400" lvl="1" indent="-342900" rtl="0">
              <a:spcBef>
                <a:spcPts val="0"/>
              </a:spcBef>
              <a:spcAft>
                <a:spcPts val="0"/>
              </a:spcAft>
              <a:buSzPts val="1800"/>
              <a:buChar char="○"/>
            </a:pPr>
            <a:r>
              <a:rPr lang="en" sz="1800"/>
              <a:t>MSE was under 0.4 std deviations</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en" sz="1800"/>
              <a:t>All models for User 2 performed fairly well</a:t>
            </a:r>
            <a:endParaRPr sz="1800"/>
          </a:p>
          <a:p>
            <a:pPr marL="457200" lvl="0" indent="-342900" rtl="0">
              <a:spcBef>
                <a:spcPts val="0"/>
              </a:spcBef>
              <a:spcAft>
                <a:spcPts val="0"/>
              </a:spcAft>
              <a:buSzPts val="1800"/>
              <a:buChar char="●"/>
            </a:pPr>
            <a:r>
              <a:rPr lang="en" sz="1800"/>
              <a:t>The final MSE ~.82 at highest ~.14 at lowest</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this presentation, I would talk about the current problem with music recommendation system, prior research, our proposal, datasets and the result.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No model performed universally well for ALL users</a:t>
            </a:r>
            <a:endParaRPr sz="1800"/>
          </a:p>
          <a:p>
            <a:pPr marL="914400" lvl="1" indent="-342900" rtl="0">
              <a:spcBef>
                <a:spcPts val="0"/>
              </a:spcBef>
              <a:spcAft>
                <a:spcPts val="0"/>
              </a:spcAft>
              <a:buSzPts val="1800"/>
              <a:buChar char="○"/>
            </a:pPr>
            <a:r>
              <a:rPr lang="en" sz="1800"/>
              <a:t>2 LSTM Layers with 18 steps appeared to be the most ‘universal’ model</a:t>
            </a:r>
            <a:endParaRPr sz="1800"/>
          </a:p>
          <a:p>
            <a:pPr marL="914400" lvl="1" indent="-342900" rtl="0">
              <a:spcBef>
                <a:spcPts val="0"/>
              </a:spcBef>
              <a:spcAft>
                <a:spcPts val="0"/>
              </a:spcAft>
              <a:buSzPts val="1800"/>
              <a:buChar char="○"/>
            </a:pPr>
            <a:r>
              <a:rPr lang="en" sz="1800"/>
              <a:t>Model still has to be trained per user</a:t>
            </a:r>
            <a:endParaRPr sz="1800"/>
          </a:p>
          <a:p>
            <a:pPr marL="914400" lvl="1" indent="-342900" rtl="0">
              <a:spcBef>
                <a:spcPts val="0"/>
              </a:spcBef>
              <a:spcAft>
                <a:spcPts val="0"/>
              </a:spcAft>
              <a:buSzPts val="1800"/>
              <a:buChar char="○"/>
            </a:pPr>
            <a:r>
              <a:rPr lang="en" sz="1800"/>
              <a:t>Possibility of online learning to update weights as user adds/listens to new songs</a:t>
            </a:r>
            <a:endParaRPr sz="1800"/>
          </a:p>
          <a:p>
            <a:pPr marL="457200" lvl="0" indent="-342900" rtl="0">
              <a:spcBef>
                <a:spcPts val="0"/>
              </a:spcBef>
              <a:spcAft>
                <a:spcPts val="0"/>
              </a:spcAft>
              <a:buSzPts val="1800"/>
              <a:buChar char="●"/>
            </a:pPr>
            <a:r>
              <a:rPr lang="en" sz="1800"/>
              <a:t>This concludes our presentation. Any questions?</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Char char="●"/>
            </a:pPr>
            <a:r>
              <a:rPr lang="en" sz="1800"/>
              <a:t>Major music recommendation</a:t>
            </a:r>
            <a:endParaRPr sz="1800"/>
          </a:p>
          <a:p>
            <a:pPr marL="914400" lvl="1" indent="-317500" rtl="0">
              <a:lnSpc>
                <a:spcPct val="115000"/>
              </a:lnSpc>
              <a:spcBef>
                <a:spcPts val="0"/>
              </a:spcBef>
              <a:spcAft>
                <a:spcPts val="0"/>
              </a:spcAft>
              <a:buClr>
                <a:schemeClr val="lt2"/>
              </a:buClr>
              <a:buSzPts val="1400"/>
              <a:buChar char="○"/>
            </a:pPr>
            <a:r>
              <a:rPr lang="en" sz="1400"/>
              <a:t>Spotify</a:t>
            </a:r>
            <a:endParaRPr sz="1400"/>
          </a:p>
          <a:p>
            <a:pPr marL="914400" lvl="1" indent="-317500" rtl="0">
              <a:lnSpc>
                <a:spcPct val="115000"/>
              </a:lnSpc>
              <a:spcBef>
                <a:spcPts val="0"/>
              </a:spcBef>
              <a:spcAft>
                <a:spcPts val="0"/>
              </a:spcAft>
              <a:buClr>
                <a:schemeClr val="lt2"/>
              </a:buClr>
              <a:buSzPts val="1400"/>
              <a:buChar char="○"/>
            </a:pPr>
            <a:r>
              <a:rPr lang="en" sz="1400"/>
              <a:t>Pandora</a:t>
            </a:r>
            <a:endParaRPr sz="1400"/>
          </a:p>
          <a:p>
            <a:pPr marL="914400" lvl="1" indent="-317500" rtl="0">
              <a:lnSpc>
                <a:spcPct val="115000"/>
              </a:lnSpc>
              <a:spcBef>
                <a:spcPts val="0"/>
              </a:spcBef>
              <a:spcAft>
                <a:spcPts val="0"/>
              </a:spcAft>
              <a:buClr>
                <a:schemeClr val="lt2"/>
              </a:buClr>
              <a:buSzPts val="1400"/>
              <a:buChar char="○"/>
            </a:pPr>
            <a:r>
              <a:rPr lang="en" sz="1400"/>
              <a:t>Google</a:t>
            </a:r>
            <a:endParaRPr sz="1400"/>
          </a:p>
          <a:p>
            <a:pPr marL="457200" lvl="0" indent="-342900" rtl="0">
              <a:lnSpc>
                <a:spcPct val="115000"/>
              </a:lnSpc>
              <a:spcBef>
                <a:spcPts val="0"/>
              </a:spcBef>
              <a:spcAft>
                <a:spcPts val="0"/>
              </a:spcAft>
              <a:buClr>
                <a:srgbClr val="000000"/>
              </a:buClr>
              <a:buSzPts val="1800"/>
              <a:buChar char="●"/>
            </a:pPr>
            <a:r>
              <a:rPr lang="en" sz="1800"/>
              <a:t>(slides) As you can see, Current music recommendation relies on music’s meta data</a:t>
            </a:r>
            <a:endParaRPr sz="1800"/>
          </a:p>
          <a:p>
            <a:pPr marL="457200" lvl="0" indent="-342900" rtl="0">
              <a:lnSpc>
                <a:spcPct val="115000"/>
              </a:lnSpc>
              <a:spcBef>
                <a:spcPts val="0"/>
              </a:spcBef>
              <a:spcAft>
                <a:spcPts val="0"/>
              </a:spcAft>
              <a:buClr>
                <a:schemeClr val="lt2"/>
              </a:buClr>
              <a:buSzPts val="1800"/>
              <a:buChar char="●"/>
            </a:pPr>
            <a:r>
              <a:rPr lang="en" sz="1800"/>
              <a:t>Songs from popular artists are more likely to be recommended</a:t>
            </a:r>
            <a:endParaRPr sz="1800"/>
          </a:p>
          <a:p>
            <a:pPr marL="457200" lvl="0" indent="-342900" rtl="0">
              <a:spcBef>
                <a:spcPts val="0"/>
              </a:spcBef>
              <a:spcAft>
                <a:spcPts val="0"/>
              </a:spcAft>
              <a:buClr>
                <a:schemeClr val="lt2"/>
              </a:buClr>
              <a:buSzPts val="1800"/>
              <a:buChar char="●"/>
            </a:pPr>
            <a:r>
              <a:rPr lang="en" sz="1500"/>
              <a:t>So, it is becoming increasingly difficult for new artists to gain popularity with current music recommenders..</a:t>
            </a:r>
            <a:endParaRPr sz="1800"/>
          </a:p>
          <a:p>
            <a:pPr marL="457200" lvl="0" indent="-342900" rtl="0">
              <a:lnSpc>
                <a:spcPct val="115000"/>
              </a:lnSpc>
              <a:spcBef>
                <a:spcPts val="0"/>
              </a:spcBef>
              <a:spcAft>
                <a:spcPts val="0"/>
              </a:spcAft>
              <a:buClr>
                <a:schemeClr val="lt2"/>
              </a:buClr>
              <a:buSzPts val="1800"/>
              <a:buChar char="●"/>
            </a:pPr>
            <a:r>
              <a:rPr lang="en" sz="1800"/>
              <a:t>Limits user’s ability to discover new songs.</a:t>
            </a:r>
            <a:endParaRPr sz="1800"/>
          </a:p>
          <a:p>
            <a:pPr marL="457200" lvl="0" indent="-342900" rtl="0">
              <a:lnSpc>
                <a:spcPct val="115000"/>
              </a:lnSpc>
              <a:spcBef>
                <a:spcPts val="0"/>
              </a:spcBef>
              <a:spcAft>
                <a:spcPts val="0"/>
              </a:spcAft>
              <a:buClr>
                <a:schemeClr val="lt2"/>
              </a:buClr>
              <a:buSzPts val="1800"/>
              <a:buChar char="●"/>
            </a:pPr>
            <a:r>
              <a:rPr lang="en" sz="1800"/>
              <a:t>Leads unfair result for unknown artists. </a:t>
            </a:r>
            <a:endParaRPr sz="1800"/>
          </a:p>
          <a:p>
            <a:pPr marL="914400" lvl="1" indent="-317500" rtl="0">
              <a:lnSpc>
                <a:spcPct val="115000"/>
              </a:lnSpc>
              <a:spcBef>
                <a:spcPts val="0"/>
              </a:spcBef>
              <a:spcAft>
                <a:spcPts val="0"/>
              </a:spcAft>
              <a:buClr>
                <a:srgbClr val="000000"/>
              </a:buClr>
              <a:buSzPts val="1400"/>
              <a:buChar char="○"/>
            </a:pPr>
            <a:r>
              <a:rPr lang="en" sz="1400"/>
              <a:t>In first 8 albums, artist has 16million monthly listeners on average -&gt; they are popular</a:t>
            </a:r>
            <a:endParaRPr sz="1400"/>
          </a:p>
          <a:p>
            <a:pPr marL="914400" lvl="1" indent="-317500" rtl="0">
              <a:lnSpc>
                <a:spcPct val="115000"/>
              </a:lnSpc>
              <a:spcBef>
                <a:spcPts val="0"/>
              </a:spcBef>
              <a:spcAft>
                <a:spcPts val="0"/>
              </a:spcAft>
              <a:buClr>
                <a:srgbClr val="000000"/>
              </a:buClr>
              <a:buSzPts val="1400"/>
              <a:buChar char="○"/>
            </a:pPr>
            <a:r>
              <a:rPr lang="en" sz="1400"/>
              <a:t>It is obvious why unsupervised recommendation system recommend popular songs. </a:t>
            </a:r>
            <a:endParaRPr sz="1400"/>
          </a:p>
          <a:p>
            <a:pPr marL="1371600" lvl="2" indent="-317500" rtl="0">
              <a:lnSpc>
                <a:spcPct val="115000"/>
              </a:lnSpc>
              <a:spcBef>
                <a:spcPts val="0"/>
              </a:spcBef>
              <a:spcAft>
                <a:spcPts val="0"/>
              </a:spcAft>
              <a:buClr>
                <a:schemeClr val="lt2"/>
              </a:buClr>
              <a:buSzPts val="1400"/>
              <a:buChar char="■"/>
            </a:pPr>
            <a:r>
              <a:rPr lang="en" sz="1400"/>
              <a:t>If one artist is popular already, new songs by that artist will be more likely to be recommended.</a:t>
            </a:r>
            <a:endParaRPr sz="1400"/>
          </a:p>
          <a:p>
            <a:pPr marL="914400" lvl="1" indent="-317500" rtl="0">
              <a:lnSpc>
                <a:spcPct val="115000"/>
              </a:lnSpc>
              <a:spcBef>
                <a:spcPts val="0"/>
              </a:spcBef>
              <a:spcAft>
                <a:spcPts val="0"/>
              </a:spcAft>
              <a:buClr>
                <a:srgbClr val="000000"/>
              </a:buClr>
              <a:buSzPts val="1400"/>
              <a:buChar char="○"/>
            </a:pPr>
            <a:r>
              <a:rPr lang="en" sz="1400"/>
              <a:t>Induces unfair result for unknown artists. </a:t>
            </a:r>
            <a:endParaRPr sz="1400"/>
          </a:p>
          <a:p>
            <a:pPr marL="914400" lvl="1" indent="-317500" rtl="0">
              <a:lnSpc>
                <a:spcPct val="115000"/>
              </a:lnSpc>
              <a:spcBef>
                <a:spcPts val="0"/>
              </a:spcBef>
              <a:spcAft>
                <a:spcPts val="0"/>
              </a:spcAft>
              <a:buClr>
                <a:srgbClr val="000000"/>
              </a:buClr>
              <a:buSzPts val="1400"/>
              <a:buChar char="○"/>
            </a:pPr>
            <a:r>
              <a:rPr lang="en" sz="1400"/>
              <a:t>user limited ability to discover new artists.</a:t>
            </a:r>
            <a:endParaRPr sz="1400"/>
          </a:p>
          <a:p>
            <a:pPr marL="0" lvl="0" indent="0" rtl="0">
              <a:lnSpc>
                <a:spcPct val="115000"/>
              </a:lnSpc>
              <a:spcBef>
                <a:spcPts val="1600"/>
              </a:spcBef>
              <a:spcAft>
                <a:spcPts val="1600"/>
              </a:spcAft>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Problem is especially serious for unknown artists.</a:t>
            </a:r>
            <a:endParaRPr sz="1400"/>
          </a:p>
          <a:p>
            <a:pPr marL="0" lvl="0" indent="0">
              <a:spcBef>
                <a:spcPts val="0"/>
              </a:spcBef>
              <a:spcAft>
                <a:spcPts val="0"/>
              </a:spcAft>
              <a:buNone/>
            </a:pPr>
            <a:endParaRPr sz="1400"/>
          </a:p>
          <a:p>
            <a:pPr marL="0" lvl="0" indent="0">
              <a:spcBef>
                <a:spcPts val="0"/>
              </a:spcBef>
              <a:spcAft>
                <a:spcPts val="0"/>
              </a:spcAft>
              <a:buNone/>
            </a:pPr>
            <a:r>
              <a:rPr lang="en" sz="1400"/>
              <a:t>Left:	Shows the distribution of artists. </a:t>
            </a:r>
            <a:endParaRPr sz="1400"/>
          </a:p>
          <a:p>
            <a:pPr marL="0" lvl="0" indent="0">
              <a:spcBef>
                <a:spcPts val="0"/>
              </a:spcBef>
              <a:spcAft>
                <a:spcPts val="0"/>
              </a:spcAft>
              <a:buNone/>
            </a:pPr>
            <a:r>
              <a:rPr lang="en" sz="1400"/>
              <a:t>Right:	Shows the distribution of sales revenue</a:t>
            </a:r>
            <a:endParaRPr sz="1400"/>
          </a:p>
          <a:p>
            <a:pPr marL="0" lvl="0" indent="0">
              <a:spcBef>
                <a:spcPts val="0"/>
              </a:spcBef>
              <a:spcAft>
                <a:spcPts val="0"/>
              </a:spcAft>
              <a:buNone/>
            </a:pPr>
            <a:endParaRPr sz="1400"/>
          </a:p>
          <a:p>
            <a:pPr marL="0" lvl="0" indent="0">
              <a:spcBef>
                <a:spcPts val="0"/>
              </a:spcBef>
              <a:spcAft>
                <a:spcPts val="0"/>
              </a:spcAft>
              <a:buNone/>
            </a:pPr>
            <a:r>
              <a:rPr lang="en" sz="1400"/>
              <a:t>It is clear that very handful of popular artists dominates the music sales </a:t>
            </a:r>
            <a:endParaRPr sz="1400"/>
          </a:p>
          <a:p>
            <a:pPr marL="0" lvl="0" indent="0">
              <a:spcBef>
                <a:spcPts val="0"/>
              </a:spcBef>
              <a:spcAft>
                <a:spcPts val="0"/>
              </a:spcAft>
              <a:buNone/>
            </a:pPr>
            <a:endParaRPr/>
          </a:p>
          <a:p>
            <a:pPr marL="0" lvl="0" indent="0">
              <a:spcBef>
                <a:spcPts val="0"/>
              </a:spcBef>
              <a:spcAft>
                <a:spcPts val="0"/>
              </a:spcAft>
              <a:buNone/>
            </a:pPr>
            <a:r>
              <a:rPr lang="en" sz="1500">
                <a:highlight>
                  <a:srgbClr val="FFFFFF"/>
                </a:highlight>
              </a:rPr>
              <a:t>The top 1 percent of bands and solo artists now earn 80 percent of all revenue from recorded music in 2015.</a:t>
            </a:r>
            <a:endParaRPr sz="1500">
              <a:highlight>
                <a:srgbClr val="FFFFFF"/>
              </a:highlight>
            </a:endParaRPr>
          </a:p>
          <a:p>
            <a:pPr marL="0" lvl="0" indent="0">
              <a:spcBef>
                <a:spcPts val="0"/>
              </a:spcBef>
              <a:spcAft>
                <a:spcPts val="0"/>
              </a:spcAft>
              <a:buNone/>
            </a:pPr>
            <a:endParaRPr sz="1500">
              <a:highlight>
                <a:srgbClr val="FFFFFF"/>
              </a:highlight>
            </a:endParaRPr>
          </a:p>
          <a:p>
            <a:pPr marL="0" lvl="0" indent="0">
              <a:spcBef>
                <a:spcPts val="0"/>
              </a:spcBef>
              <a:spcAft>
                <a:spcPts val="0"/>
              </a:spcAft>
              <a:buNone/>
            </a:pPr>
            <a:r>
              <a:rPr lang="en" sz="1500">
                <a:highlight>
                  <a:srgbClr val="FFFFFF"/>
                </a:highlight>
              </a:rPr>
              <a:t>There is a need for music recommendation system that can analyze music without being influenced by meta data.</a:t>
            </a:r>
            <a:endParaRPr sz="1500">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paper was one of the first successful example of using the music audio content as a factor to determine what song to recommend. It uses 30 seconds clip of music as well as metadata to predict user’s preference of songs, using boolean value.</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Prior to this, the most common method for recommenders was either to rely solely on metadata or to use a traditional audio content feature such as Mel-frequency cepstral coefficient, which is known to perform poorly.</a:t>
            </a:r>
            <a:endParaRPr/>
          </a:p>
          <a:p>
            <a:pPr marL="0" lvl="0" indent="0">
              <a:spcBef>
                <a:spcPts val="0"/>
              </a:spcBef>
              <a:spcAft>
                <a:spcPts val="0"/>
              </a:spcAft>
              <a:buNone/>
            </a:pPr>
            <a:endParaRPr/>
          </a:p>
          <a:p>
            <a:pPr marL="0" lvl="0" indent="0">
              <a:spcBef>
                <a:spcPts val="0"/>
              </a:spcBef>
              <a:spcAft>
                <a:spcPts val="0"/>
              </a:spcAft>
              <a:buNone/>
            </a:pPr>
            <a:r>
              <a:rPr lang="en"/>
              <a:t>This paper was able to predict whether or not user will like the song with Root Mean Squared Error of 0.255.</a:t>
            </a:r>
            <a:endParaRPr/>
          </a:p>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This paper took a brilliant approach to predict the users’ preference for new songs. </a:t>
            </a:r>
            <a:endParaRPr sz="1400"/>
          </a:p>
          <a:p>
            <a:pPr marL="0" lvl="0" indent="0">
              <a:spcBef>
                <a:spcPts val="0"/>
              </a:spcBef>
              <a:spcAft>
                <a:spcPts val="0"/>
              </a:spcAft>
              <a:buNone/>
            </a:pPr>
            <a:r>
              <a:rPr lang="en" sz="1400"/>
              <a:t>Because this only looks at music raw data, the result of this recommended system does not depend on any metadata, resonate with our goal</a:t>
            </a:r>
            <a:endParaRPr/>
          </a:p>
          <a:p>
            <a:pPr marL="0" lvl="0" indent="0">
              <a:spcBef>
                <a:spcPts val="0"/>
              </a:spcBef>
              <a:spcAft>
                <a:spcPts val="0"/>
              </a:spcAft>
              <a:buNone/>
            </a:pPr>
            <a:endParaRPr/>
          </a:p>
          <a:p>
            <a:pPr marL="0" lvl="0" indent="0">
              <a:spcBef>
                <a:spcPts val="0"/>
              </a:spcBef>
              <a:spcAft>
                <a:spcPts val="0"/>
              </a:spcAft>
              <a:buNone/>
            </a:pPr>
            <a:r>
              <a:rPr lang="en"/>
              <a:t>What is done:</a:t>
            </a:r>
            <a:endParaRPr/>
          </a:p>
          <a:p>
            <a:pPr marL="457200" lvl="0" indent="-298450" rtl="0">
              <a:spcBef>
                <a:spcPts val="0"/>
              </a:spcBef>
              <a:spcAft>
                <a:spcPts val="0"/>
              </a:spcAft>
              <a:buSzPts val="1100"/>
              <a:buChar char="●"/>
            </a:pPr>
            <a:r>
              <a:rPr lang="en"/>
              <a:t>(slides)	     Network categorizes songs based on raw audio data into clusters - (slides)</a:t>
            </a:r>
            <a:endParaRPr/>
          </a:p>
          <a:p>
            <a:pPr marL="457200" lvl="0" indent="-298450" rtl="0">
              <a:spcBef>
                <a:spcPts val="0"/>
              </a:spcBef>
              <a:spcAft>
                <a:spcPts val="0"/>
              </a:spcAft>
              <a:buSzPts val="1100"/>
              <a:buChar char="●"/>
            </a:pPr>
            <a:r>
              <a:rPr lang="en"/>
              <a:t>(slides)     When a new song is introduced, it is classified based on the trained model - (slides)</a:t>
            </a:r>
            <a:endParaRPr/>
          </a:p>
          <a:p>
            <a:pPr marL="457200" lvl="0" indent="-298450" rtl="0">
              <a:spcBef>
                <a:spcPts val="0"/>
              </a:spcBef>
              <a:spcAft>
                <a:spcPts val="0"/>
              </a:spcAft>
              <a:buSzPts val="1100"/>
              <a:buChar char="●"/>
            </a:pPr>
            <a:r>
              <a:rPr lang="en"/>
              <a:t>If the distance from a cluster of ‘liked’ songs is small, it is likely the user enjoys that song</a:t>
            </a:r>
            <a:endParaRPr/>
          </a:p>
          <a:p>
            <a:pPr marL="0" lvl="0" indent="0" rtl="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(slides) Introduce LSTM </a:t>
            </a:r>
            <a:endParaRPr/>
          </a:p>
          <a:p>
            <a:pPr marL="0" lvl="0" indent="0">
              <a:spcBef>
                <a:spcPts val="0"/>
              </a:spcBef>
              <a:spcAft>
                <a:spcPts val="0"/>
              </a:spcAft>
              <a:buNone/>
            </a:pPr>
            <a:endParaRPr/>
          </a:p>
          <a:p>
            <a:pPr marL="0" lvl="0" indent="0">
              <a:spcBef>
                <a:spcPts val="0"/>
              </a:spcBef>
              <a:spcAft>
                <a:spcPts val="0"/>
              </a:spcAft>
              <a:buNone/>
            </a:pPr>
            <a:r>
              <a:rPr lang="en"/>
              <a:t>LSTM is a type of recurrent neural network </a:t>
            </a:r>
            <a:endParaRPr/>
          </a:p>
          <a:p>
            <a:pPr marL="457200" lvl="0" indent="-298450" rtl="0">
              <a:spcBef>
                <a:spcPts val="0"/>
              </a:spcBef>
              <a:spcAft>
                <a:spcPts val="0"/>
              </a:spcAft>
              <a:buSzPts val="1100"/>
              <a:buAutoNum type="arabicPeriod"/>
            </a:pPr>
            <a:r>
              <a:rPr lang="en"/>
              <a:t>RNN is a neural network with loop in it, allowing information to persist. Therefore, it is able to use what it has learned to understand something new, just like how human brain acts.</a:t>
            </a:r>
            <a:endParaRPr/>
          </a:p>
          <a:p>
            <a:pPr marL="457200" lvl="0" indent="-298450" rtl="0">
              <a:spcBef>
                <a:spcPts val="0"/>
              </a:spcBef>
              <a:spcAft>
                <a:spcPts val="0"/>
              </a:spcAft>
              <a:buSzPts val="1100"/>
              <a:buAutoNum type="arabicPeriod"/>
            </a:pPr>
            <a:r>
              <a:rPr lang="en"/>
              <a:t>However, a traditional RNN has difficult time ‘remembering’ past information for long time.</a:t>
            </a:r>
            <a:endParaRPr/>
          </a:p>
          <a:p>
            <a:pPr marL="0" lvl="0" indent="0" rtl="0">
              <a:spcBef>
                <a:spcPts val="0"/>
              </a:spcBef>
              <a:spcAft>
                <a:spcPts val="0"/>
              </a:spcAft>
              <a:buNone/>
            </a:pPr>
            <a:endParaRPr/>
          </a:p>
          <a:p>
            <a:pPr marL="0" lvl="0" indent="0" rtl="0">
              <a:spcBef>
                <a:spcPts val="0"/>
              </a:spcBef>
              <a:spcAft>
                <a:spcPts val="0"/>
              </a:spcAft>
              <a:buNone/>
            </a:pPr>
            <a:r>
              <a:rPr lang="en"/>
              <a:t>That’s why LSTM:</a:t>
            </a:r>
            <a:endParaRPr/>
          </a:p>
          <a:p>
            <a:pPr marL="0" lvl="0" indent="0">
              <a:spcBef>
                <a:spcPts val="0"/>
              </a:spcBef>
              <a:spcAft>
                <a:spcPts val="0"/>
              </a:spcAft>
              <a:buNone/>
            </a:pPr>
            <a:r>
              <a:rPr lang="en"/>
              <a:t>LSTM is designed to remember for longer time than other types of neural network. </a:t>
            </a:r>
            <a:endParaRPr/>
          </a:p>
          <a:p>
            <a:pPr marL="0" lvl="0" indent="0">
              <a:spcBef>
                <a:spcPts val="0"/>
              </a:spcBef>
              <a:spcAft>
                <a:spcPts val="0"/>
              </a:spcAft>
              <a:buNone/>
            </a:pPr>
            <a:endParaRPr/>
          </a:p>
          <a:p>
            <a:pPr marL="0" lvl="0" indent="0" rtl="0">
              <a:spcBef>
                <a:spcPts val="0"/>
              </a:spcBef>
              <a:spcAft>
                <a:spcPts val="0"/>
              </a:spcAft>
              <a:buNone/>
            </a:pPr>
            <a:r>
              <a:rPr lang="en"/>
              <a:t>Because of that, it is well suited to analyze the series of data, making LSTM popular tool for audio analysis</a:t>
            </a:r>
            <a:endParaRPr/>
          </a:p>
          <a:p>
            <a:pPr marL="0" lvl="0" indent="0" rtl="0">
              <a:spcBef>
                <a:spcPts val="0"/>
              </a:spcBef>
              <a:spcAft>
                <a:spcPts val="0"/>
              </a:spcAft>
              <a:buNone/>
            </a:pPr>
            <a:endParaRPr/>
          </a:p>
          <a:p>
            <a:pPr marL="0" lvl="0" indent="0">
              <a:spcBef>
                <a:spcPts val="0"/>
              </a:spcBef>
              <a:spcAft>
                <a:spcPts val="0"/>
              </a:spcAft>
              <a:buNone/>
            </a:pPr>
            <a:r>
              <a:rPr lang="en"/>
              <a:t>Recent success in speech recognition or translation are due to this model.</a:t>
            </a:r>
            <a:endParaRPr/>
          </a:p>
          <a:p>
            <a:pPr marL="0" lvl="0" indent="0">
              <a:spcBef>
                <a:spcPts val="0"/>
              </a:spcBef>
              <a:spcAft>
                <a:spcPts val="0"/>
              </a:spcAft>
              <a:buNone/>
            </a:pPr>
            <a:endParaRPr/>
          </a:p>
          <a:p>
            <a:pPr marL="0" lvl="0" indent="0">
              <a:spcBef>
                <a:spcPts val="0"/>
              </a:spcBef>
              <a:spcAft>
                <a:spcPts val="0"/>
              </a:spcAft>
              <a:buNone/>
            </a:pPr>
            <a:r>
              <a:rPr lang="en"/>
              <a:t>powerful</a:t>
            </a:r>
            <a:endParaRPr/>
          </a:p>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Applying these researches, we came up with unique ‘potential’ solution for music recommendation system.</a:t>
            </a:r>
            <a:endParaRPr/>
          </a:p>
          <a:p>
            <a:pPr marL="0" lvl="0" indent="0">
              <a:spcBef>
                <a:spcPts val="0"/>
              </a:spcBef>
              <a:spcAft>
                <a:spcPts val="0"/>
              </a:spcAft>
              <a:buNone/>
            </a:pPr>
            <a:endParaRPr/>
          </a:p>
          <a:p>
            <a:pPr marL="0" lvl="0" indent="0">
              <a:spcBef>
                <a:spcPts val="0"/>
              </a:spcBef>
              <a:spcAft>
                <a:spcPts val="0"/>
              </a:spcAft>
              <a:buNone/>
            </a:pPr>
            <a:r>
              <a:rPr lang="en"/>
              <a:t>Given the problem with current music recommendation system, we wanted to research if raw song data itself is useful for predictions.</a:t>
            </a:r>
            <a:endParaRPr/>
          </a:p>
          <a:p>
            <a:pPr marL="0" lvl="0" indent="0">
              <a:spcBef>
                <a:spcPts val="0"/>
              </a:spcBef>
              <a:spcAft>
                <a:spcPts val="0"/>
              </a:spcAft>
              <a:buNone/>
            </a:pPr>
            <a:r>
              <a:rPr lang="en"/>
              <a:t>Because if that is possible, one could create a recommendation system that would not be influenced by metadata or popularity.</a:t>
            </a:r>
            <a:endParaRPr/>
          </a:p>
          <a:p>
            <a:pPr marL="0" lvl="0" indent="0">
              <a:spcBef>
                <a:spcPts val="0"/>
              </a:spcBef>
              <a:spcAft>
                <a:spcPts val="0"/>
              </a:spcAft>
              <a:buNone/>
            </a:pPr>
            <a:endParaRPr/>
          </a:p>
          <a:p>
            <a:pPr marL="0" lvl="0" indent="0">
              <a:spcBef>
                <a:spcPts val="0"/>
              </a:spcBef>
              <a:spcAft>
                <a:spcPts val="0"/>
              </a:spcAft>
              <a:buNone/>
            </a:pPr>
            <a:r>
              <a:rPr lang="en"/>
              <a:t>In addition, what distinguishes this project with majority of recommender system is that we would use LSTM and regression model to predict how many times users are likely to listen to a particular song. </a:t>
            </a:r>
            <a:endParaRPr/>
          </a:p>
          <a:p>
            <a:pPr marL="0" lvl="0" indent="0">
              <a:spcBef>
                <a:spcPts val="0"/>
              </a:spcBef>
              <a:spcAft>
                <a:spcPts val="0"/>
              </a:spcAft>
              <a:buNone/>
            </a:pPr>
            <a:endParaRPr/>
          </a:p>
          <a:p>
            <a:pPr marL="0" lvl="0" indent="0">
              <a:spcBef>
                <a:spcPts val="0"/>
              </a:spcBef>
              <a:spcAft>
                <a:spcPts val="0"/>
              </a:spcAft>
              <a:buNone/>
            </a:pPr>
            <a:r>
              <a:rPr lang="en"/>
              <a:t>Slides</a:t>
            </a:r>
            <a:endParaRPr/>
          </a:p>
          <a:p>
            <a:pPr marL="0" lvl="0" indent="0">
              <a:spcBef>
                <a:spcPts val="0"/>
              </a:spcBef>
              <a:spcAft>
                <a:spcPts val="0"/>
              </a:spcAft>
              <a:buNone/>
            </a:pPr>
            <a:endParaRPr/>
          </a:p>
          <a:p>
            <a:pPr marL="0" lvl="0" indent="0">
              <a:spcBef>
                <a:spcPts val="0"/>
              </a:spcBef>
              <a:spcAft>
                <a:spcPts val="0"/>
              </a:spcAft>
              <a:buNone/>
            </a:pPr>
            <a:r>
              <a:rPr lang="en"/>
              <a:t>We believe that taking this approach can be more useful for the industry, such as music artists and record companies, because their interests are how many time the song is likely to be listened to. And that is what their profits come from.</a:t>
            </a:r>
            <a:endParaRPr/>
          </a:p>
          <a:p>
            <a:pPr marL="0" lvl="0" indent="0">
              <a:spcBef>
                <a:spcPts val="0"/>
              </a:spcBef>
              <a:spcAft>
                <a:spcPts val="0"/>
              </a:spcAft>
              <a:buNone/>
            </a:pPr>
            <a:endParaRPr/>
          </a:p>
          <a:p>
            <a:pPr marL="0" lvl="0" indent="0">
              <a:spcBef>
                <a:spcPts val="0"/>
              </a:spcBef>
              <a:spcAft>
                <a:spcPts val="0"/>
              </a:spcAft>
              <a:buNone/>
            </a:pPr>
            <a:endParaRPr b="1"/>
          </a:p>
          <a:p>
            <a:pPr marL="0" lvl="0" indent="0">
              <a:spcBef>
                <a:spcPts val="0"/>
              </a:spcBef>
              <a:spcAft>
                <a:spcPts val="0"/>
              </a:spcAft>
              <a:buNone/>
            </a:pPr>
            <a:endParaRPr b="1"/>
          </a:p>
          <a:p>
            <a:pPr marL="0" lvl="0" indent="0">
              <a:spcBef>
                <a:spcPts val="0"/>
              </a:spcBef>
              <a:spcAft>
                <a:spcPts val="0"/>
              </a:spcAft>
              <a:buNone/>
            </a:pP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halftone-sound-wave-set_973345.ht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blog.otoro.net/2015/05/14/long-short-term-memory/" TargetMode="External"/><Relationship Id="rId5" Type="http://schemas.openxmlformats.org/officeDocument/2006/relationships/hyperlink" Target="https://deeplearning4j.org/lstm.html#long" TargetMode="External"/><Relationship Id="rId4" Type="http://schemas.openxmlformats.org/officeDocument/2006/relationships/hyperlink" Target="http://karpathy.github.io/2015/05/21/rnn-effectivenes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Content-Based LSTM Music Recommendation System</a:t>
            </a:r>
            <a:endParaRPr/>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Dataset &amp; Tools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Datasets Used</a:t>
            </a:r>
            <a:endParaRPr/>
          </a:p>
        </p:txBody>
      </p:sp>
      <p:pic>
        <p:nvPicPr>
          <p:cNvPr id="119" name="Shape 119"/>
          <p:cNvPicPr preferRelativeResize="0"/>
          <p:nvPr/>
        </p:nvPicPr>
        <p:blipFill>
          <a:blip r:embed="rId3">
            <a:alphaModFix/>
          </a:blip>
          <a:stretch>
            <a:fillRect/>
          </a:stretch>
        </p:blipFill>
        <p:spPr>
          <a:xfrm>
            <a:off x="311700" y="1461252"/>
            <a:ext cx="2023938" cy="2222711"/>
          </a:xfrm>
          <a:prstGeom prst="rect">
            <a:avLst/>
          </a:prstGeom>
          <a:noFill/>
          <a:ln>
            <a:noFill/>
          </a:ln>
        </p:spPr>
      </p:pic>
      <p:sp>
        <p:nvSpPr>
          <p:cNvPr id="120" name="Shape 120"/>
          <p:cNvSpPr/>
          <p:nvPr/>
        </p:nvSpPr>
        <p:spPr>
          <a:xfrm>
            <a:off x="2473350" y="2345363"/>
            <a:ext cx="909000" cy="45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21" name="Shape 121"/>
          <p:cNvPicPr preferRelativeResize="0"/>
          <p:nvPr/>
        </p:nvPicPr>
        <p:blipFill>
          <a:blip r:embed="rId4">
            <a:alphaModFix/>
          </a:blip>
          <a:stretch>
            <a:fillRect/>
          </a:stretch>
        </p:blipFill>
        <p:spPr>
          <a:xfrm>
            <a:off x="3520048" y="1461248"/>
            <a:ext cx="2126369" cy="2222725"/>
          </a:xfrm>
          <a:prstGeom prst="rect">
            <a:avLst/>
          </a:prstGeom>
          <a:noFill/>
          <a:ln>
            <a:noFill/>
          </a:ln>
        </p:spPr>
      </p:pic>
      <p:grpSp>
        <p:nvGrpSpPr>
          <p:cNvPr id="122" name="Shape 122"/>
          <p:cNvGrpSpPr/>
          <p:nvPr/>
        </p:nvGrpSpPr>
        <p:grpSpPr>
          <a:xfrm>
            <a:off x="6830828" y="1461227"/>
            <a:ext cx="2226425" cy="2226425"/>
            <a:chOff x="1316992" y="585063"/>
            <a:chExt cx="4335783" cy="4335783"/>
          </a:xfrm>
        </p:grpSpPr>
        <p:pic>
          <p:nvPicPr>
            <p:cNvPr id="123" name="Shape 123"/>
            <p:cNvPicPr preferRelativeResize="0"/>
            <p:nvPr/>
          </p:nvPicPr>
          <p:blipFill>
            <a:blip r:embed="rId5">
              <a:alphaModFix/>
            </a:blip>
            <a:stretch>
              <a:fillRect/>
            </a:stretch>
          </p:blipFill>
          <p:spPr>
            <a:xfrm>
              <a:off x="1316992" y="585063"/>
              <a:ext cx="3192783" cy="3192783"/>
            </a:xfrm>
            <a:prstGeom prst="rect">
              <a:avLst/>
            </a:prstGeom>
            <a:noFill/>
            <a:ln>
              <a:noFill/>
            </a:ln>
          </p:spPr>
        </p:pic>
        <p:pic>
          <p:nvPicPr>
            <p:cNvPr id="124" name="Shape 124"/>
            <p:cNvPicPr preferRelativeResize="0"/>
            <p:nvPr/>
          </p:nvPicPr>
          <p:blipFill>
            <a:blip r:embed="rId5">
              <a:alphaModFix/>
            </a:blip>
            <a:stretch>
              <a:fillRect/>
            </a:stretch>
          </p:blipFill>
          <p:spPr>
            <a:xfrm>
              <a:off x="1697992" y="966063"/>
              <a:ext cx="3192783" cy="3192783"/>
            </a:xfrm>
            <a:prstGeom prst="rect">
              <a:avLst/>
            </a:prstGeom>
            <a:noFill/>
            <a:ln>
              <a:noFill/>
            </a:ln>
          </p:spPr>
        </p:pic>
        <p:pic>
          <p:nvPicPr>
            <p:cNvPr id="125" name="Shape 125"/>
            <p:cNvPicPr preferRelativeResize="0"/>
            <p:nvPr/>
          </p:nvPicPr>
          <p:blipFill>
            <a:blip r:embed="rId5">
              <a:alphaModFix/>
            </a:blip>
            <a:stretch>
              <a:fillRect/>
            </a:stretch>
          </p:blipFill>
          <p:spPr>
            <a:xfrm>
              <a:off x="2078992" y="1347063"/>
              <a:ext cx="3192783" cy="3192783"/>
            </a:xfrm>
            <a:prstGeom prst="rect">
              <a:avLst/>
            </a:prstGeom>
            <a:noFill/>
            <a:ln>
              <a:noFill/>
            </a:ln>
          </p:spPr>
        </p:pic>
        <p:pic>
          <p:nvPicPr>
            <p:cNvPr id="126" name="Shape 126"/>
            <p:cNvPicPr preferRelativeResize="0"/>
            <p:nvPr/>
          </p:nvPicPr>
          <p:blipFill>
            <a:blip r:embed="rId5">
              <a:alphaModFix/>
            </a:blip>
            <a:stretch>
              <a:fillRect/>
            </a:stretch>
          </p:blipFill>
          <p:spPr>
            <a:xfrm>
              <a:off x="2459992" y="1728063"/>
              <a:ext cx="3192783" cy="3192783"/>
            </a:xfrm>
            <a:prstGeom prst="rect">
              <a:avLst/>
            </a:prstGeom>
            <a:noFill/>
            <a:ln>
              <a:noFill/>
            </a:ln>
          </p:spPr>
        </p:pic>
      </p:grpSp>
      <p:sp>
        <p:nvSpPr>
          <p:cNvPr id="127" name="Shape 127"/>
          <p:cNvSpPr/>
          <p:nvPr/>
        </p:nvSpPr>
        <p:spPr>
          <a:xfrm>
            <a:off x="5784125" y="2345363"/>
            <a:ext cx="909000" cy="45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txBox="1"/>
          <p:nvPr/>
        </p:nvSpPr>
        <p:spPr>
          <a:xfrm>
            <a:off x="6557400" y="1170125"/>
            <a:ext cx="3043800" cy="67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B7B7B7"/>
                </a:solidFill>
              </a:rPr>
              <a:t>Echonest Mapping Archive</a:t>
            </a:r>
            <a:endParaRPr b="1">
              <a:solidFill>
                <a:srgbClr val="B7B7B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User/Song Data Reduction</a:t>
            </a:r>
            <a:endParaRPr/>
          </a:p>
        </p:txBody>
      </p:sp>
      <p:sp>
        <p:nvSpPr>
          <p:cNvPr id="134" name="Shape 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Used MySQL</a:t>
            </a:r>
            <a:endParaRPr/>
          </a:p>
          <a:p>
            <a:pPr marL="457200" marR="0" lvl="0" indent="-342900" algn="l" rtl="0">
              <a:lnSpc>
                <a:spcPct val="115000"/>
              </a:lnSpc>
              <a:spcBef>
                <a:spcPts val="0"/>
              </a:spcBef>
              <a:spcAft>
                <a:spcPts val="0"/>
              </a:spcAft>
              <a:buSzPts val="1800"/>
              <a:buChar char="●"/>
            </a:pPr>
            <a:r>
              <a:rPr lang="en"/>
              <a:t>Dataset significantly reduced</a:t>
            </a:r>
            <a:endParaRPr/>
          </a:p>
        </p:txBody>
      </p:sp>
      <p:pic>
        <p:nvPicPr>
          <p:cNvPr id="135" name="Shape 135"/>
          <p:cNvPicPr preferRelativeResize="0"/>
          <p:nvPr/>
        </p:nvPicPr>
        <p:blipFill>
          <a:blip r:embed="rId3">
            <a:alphaModFix/>
          </a:blip>
          <a:stretch>
            <a:fillRect/>
          </a:stretch>
        </p:blipFill>
        <p:spPr>
          <a:xfrm>
            <a:off x="5375389" y="1847845"/>
            <a:ext cx="2448198" cy="2721025"/>
          </a:xfrm>
          <a:prstGeom prst="rect">
            <a:avLst/>
          </a:prstGeom>
          <a:noFill/>
          <a:ln>
            <a:noFill/>
          </a:ln>
        </p:spPr>
      </p:pic>
      <p:pic>
        <p:nvPicPr>
          <p:cNvPr id="136" name="Shape 136"/>
          <p:cNvPicPr preferRelativeResize="0"/>
          <p:nvPr/>
        </p:nvPicPr>
        <p:blipFill>
          <a:blip r:embed="rId4">
            <a:alphaModFix/>
          </a:blip>
          <a:stretch>
            <a:fillRect/>
          </a:stretch>
        </p:blipFill>
        <p:spPr>
          <a:xfrm>
            <a:off x="1320412" y="1845749"/>
            <a:ext cx="2605059" cy="2723125"/>
          </a:xfrm>
          <a:prstGeom prst="rect">
            <a:avLst/>
          </a:prstGeom>
          <a:noFill/>
          <a:ln>
            <a:noFill/>
          </a:ln>
        </p:spPr>
      </p:pic>
      <p:sp>
        <p:nvSpPr>
          <p:cNvPr id="137" name="Shape 137"/>
          <p:cNvSpPr/>
          <p:nvPr/>
        </p:nvSpPr>
        <p:spPr>
          <a:xfrm>
            <a:off x="4094025" y="2930172"/>
            <a:ext cx="1112700" cy="55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Each user treated individually</a:t>
            </a:r>
            <a:endParaRPr/>
          </a:p>
          <a:p>
            <a:pPr marL="457200" lvl="0" indent="-342900" rtl="0">
              <a:spcBef>
                <a:spcPts val="0"/>
              </a:spcBef>
              <a:spcAft>
                <a:spcPts val="0"/>
              </a:spcAft>
              <a:buSzPts val="1800"/>
              <a:buChar char="●"/>
            </a:pPr>
            <a:r>
              <a:rPr lang="en"/>
              <a:t>Plays standardized to unit variance</a:t>
            </a:r>
            <a:endParaRPr/>
          </a:p>
        </p:txBody>
      </p:sp>
      <p:sp>
        <p:nvSpPr>
          <p:cNvPr id="143" name="Shape 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User Data Preprocessing</a:t>
            </a:r>
            <a:endParaRPr/>
          </a:p>
        </p:txBody>
      </p:sp>
      <p:pic>
        <p:nvPicPr>
          <p:cNvPr id="144" name="Shape 144"/>
          <p:cNvPicPr preferRelativeResize="0"/>
          <p:nvPr/>
        </p:nvPicPr>
        <p:blipFill>
          <a:blip r:embed="rId3">
            <a:alphaModFix/>
          </a:blip>
          <a:stretch>
            <a:fillRect/>
          </a:stretch>
        </p:blipFill>
        <p:spPr>
          <a:xfrm>
            <a:off x="4832388" y="1152475"/>
            <a:ext cx="2505075" cy="3514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60303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Python Audio Libraries</a:t>
            </a:r>
            <a:endParaRPr/>
          </a:p>
        </p:txBody>
      </p:sp>
      <p:sp>
        <p:nvSpPr>
          <p:cNvPr id="150" name="Shape 150"/>
          <p:cNvSpPr txBox="1">
            <a:spLocks noGrp="1"/>
          </p:cNvSpPr>
          <p:nvPr>
            <p:ph type="body" idx="1"/>
          </p:nvPr>
        </p:nvSpPr>
        <p:spPr>
          <a:xfrm>
            <a:off x="311700" y="1152475"/>
            <a:ext cx="59898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sz="1400"/>
              <a:t>PyDub</a:t>
            </a:r>
            <a:endParaRPr sz="1400"/>
          </a:p>
          <a:p>
            <a:pPr marL="457200" lvl="0" indent="-342900" rtl="0">
              <a:spcBef>
                <a:spcPts val="0"/>
              </a:spcBef>
              <a:spcAft>
                <a:spcPts val="0"/>
              </a:spcAft>
              <a:buSzPts val="1800"/>
              <a:buChar char="●"/>
            </a:pPr>
            <a:r>
              <a:rPr lang="en" sz="1400"/>
              <a:t>LibROSA</a:t>
            </a:r>
            <a:endParaRPr/>
          </a:p>
        </p:txBody>
      </p:sp>
      <p:pic>
        <p:nvPicPr>
          <p:cNvPr id="151" name="Shape 151"/>
          <p:cNvPicPr preferRelativeResize="0"/>
          <p:nvPr/>
        </p:nvPicPr>
        <p:blipFill rotWithShape="1">
          <a:blip r:embed="rId3">
            <a:alphaModFix/>
          </a:blip>
          <a:srcRect/>
          <a:stretch/>
        </p:blipFill>
        <p:spPr>
          <a:xfrm>
            <a:off x="2118425" y="1152475"/>
            <a:ext cx="6030302" cy="3563231"/>
          </a:xfrm>
          <a:prstGeom prst="rect">
            <a:avLst/>
          </a:prstGeom>
          <a:noFill/>
          <a:ln>
            <a:noFill/>
          </a:ln>
        </p:spPr>
      </p:pic>
      <p:sp>
        <p:nvSpPr>
          <p:cNvPr id="152" name="Shape 152"/>
          <p:cNvSpPr txBox="1"/>
          <p:nvPr/>
        </p:nvSpPr>
        <p:spPr>
          <a:xfrm>
            <a:off x="2983800" y="2834600"/>
            <a:ext cx="731700" cy="2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Models &amp;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Network Architecture Used</a:t>
            </a:r>
            <a:endParaRPr/>
          </a:p>
        </p:txBody>
      </p:sp>
      <p:sp>
        <p:nvSpPr>
          <p:cNvPr id="163" name="Shape 1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SzPts val="1800"/>
              <a:buChar char="●"/>
            </a:pPr>
            <a:r>
              <a:rPr lang="en"/>
              <a:t>Single LSTM Layer:</a:t>
            </a:r>
            <a:br>
              <a:rPr lang="en"/>
            </a:br>
            <a:br>
              <a:rPr lang="en"/>
            </a:br>
            <a:br>
              <a:rPr lang="en"/>
            </a:br>
            <a:br>
              <a:rPr lang="en"/>
            </a:br>
            <a:br>
              <a:rPr lang="en"/>
            </a:br>
            <a:endParaRPr/>
          </a:p>
          <a:p>
            <a:pPr marL="457200" lvl="0" indent="-342900" rtl="0">
              <a:lnSpc>
                <a:spcPct val="100000"/>
              </a:lnSpc>
              <a:spcBef>
                <a:spcPts val="0"/>
              </a:spcBef>
              <a:spcAft>
                <a:spcPts val="0"/>
              </a:spcAft>
              <a:buSzPts val="1800"/>
              <a:buChar char="●"/>
            </a:pPr>
            <a:r>
              <a:rPr lang="en"/>
              <a:t>Two LSTM Layers:</a:t>
            </a:r>
            <a:endParaRPr/>
          </a:p>
        </p:txBody>
      </p:sp>
      <p:pic>
        <p:nvPicPr>
          <p:cNvPr id="164" name="Shape 164"/>
          <p:cNvPicPr preferRelativeResize="0"/>
          <p:nvPr/>
        </p:nvPicPr>
        <p:blipFill rotWithShape="1">
          <a:blip r:embed="rId3">
            <a:alphaModFix/>
          </a:blip>
          <a:srcRect/>
          <a:stretch/>
        </p:blipFill>
        <p:spPr>
          <a:xfrm>
            <a:off x="2852725" y="1640763"/>
            <a:ext cx="3438525" cy="1152525"/>
          </a:xfrm>
          <a:prstGeom prst="rect">
            <a:avLst/>
          </a:prstGeom>
          <a:noFill/>
          <a:ln>
            <a:noFill/>
          </a:ln>
        </p:spPr>
      </p:pic>
      <p:pic>
        <p:nvPicPr>
          <p:cNvPr id="165" name="Shape 165"/>
          <p:cNvPicPr preferRelativeResize="0"/>
          <p:nvPr/>
        </p:nvPicPr>
        <p:blipFill rotWithShape="1">
          <a:blip r:embed="rId4">
            <a:alphaModFix/>
          </a:blip>
          <a:srcRect/>
          <a:stretch/>
        </p:blipFill>
        <p:spPr>
          <a:xfrm>
            <a:off x="1900238" y="3416338"/>
            <a:ext cx="5343525" cy="115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Network Input Shape</a:t>
            </a:r>
            <a:endParaRPr/>
          </a:p>
        </p:txBody>
      </p:sp>
      <p:sp>
        <p:nvSpPr>
          <p:cNvPr id="171" name="Shape 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(training_samples, time_steps, data)</a:t>
            </a:r>
            <a:endParaRPr/>
          </a:p>
        </p:txBody>
      </p:sp>
      <p:pic>
        <p:nvPicPr>
          <p:cNvPr id="172" name="Shape 172"/>
          <p:cNvPicPr preferRelativeResize="0"/>
          <p:nvPr/>
        </p:nvPicPr>
        <p:blipFill rotWithShape="1">
          <a:blip r:embed="rId3">
            <a:alphaModFix/>
          </a:blip>
          <a:srcRect/>
          <a:stretch/>
        </p:blipFill>
        <p:spPr>
          <a:xfrm>
            <a:off x="4542007" y="2119737"/>
            <a:ext cx="2597065" cy="2533388"/>
          </a:xfrm>
          <a:prstGeom prst="rect">
            <a:avLst/>
          </a:prstGeom>
          <a:noFill/>
          <a:ln>
            <a:noFill/>
          </a:ln>
        </p:spPr>
      </p:pic>
      <p:pic>
        <p:nvPicPr>
          <p:cNvPr id="173" name="Shape 173"/>
          <p:cNvPicPr preferRelativeResize="0"/>
          <p:nvPr/>
        </p:nvPicPr>
        <p:blipFill>
          <a:blip r:embed="rId4">
            <a:alphaModFix/>
          </a:blip>
          <a:stretch>
            <a:fillRect/>
          </a:stretch>
        </p:blipFill>
        <p:spPr>
          <a:xfrm rot="-5400000">
            <a:off x="1234697" y="2113074"/>
            <a:ext cx="2542853" cy="2537248"/>
          </a:xfrm>
          <a:prstGeom prst="rect">
            <a:avLst/>
          </a:prstGeom>
          <a:noFill/>
          <a:ln>
            <a:noFill/>
          </a:ln>
        </p:spPr>
      </p:pic>
      <p:sp>
        <p:nvSpPr>
          <p:cNvPr id="174" name="Shape 174"/>
          <p:cNvSpPr txBox="1">
            <a:spLocks noGrp="1"/>
          </p:cNvSpPr>
          <p:nvPr>
            <p:ph type="body" idx="2"/>
          </p:nvPr>
        </p:nvSpPr>
        <p:spPr>
          <a:xfrm>
            <a:off x="1740824" y="1728700"/>
            <a:ext cx="1530600" cy="381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training_samples </a:t>
            </a:r>
            <a:endParaRPr/>
          </a:p>
        </p:txBody>
      </p:sp>
      <p:sp>
        <p:nvSpPr>
          <p:cNvPr id="175" name="Shape 175"/>
          <p:cNvSpPr txBox="1">
            <a:spLocks noGrp="1"/>
          </p:cNvSpPr>
          <p:nvPr>
            <p:ph type="body" idx="2"/>
          </p:nvPr>
        </p:nvSpPr>
        <p:spPr>
          <a:xfrm rot="5400000">
            <a:off x="3644225" y="3190899"/>
            <a:ext cx="639600" cy="381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data</a:t>
            </a:r>
            <a:endParaRPr/>
          </a:p>
        </p:txBody>
      </p:sp>
      <p:sp>
        <p:nvSpPr>
          <p:cNvPr id="176" name="Shape 176"/>
          <p:cNvSpPr txBox="1">
            <a:spLocks noGrp="1"/>
          </p:cNvSpPr>
          <p:nvPr>
            <p:ph type="body" idx="2"/>
          </p:nvPr>
        </p:nvSpPr>
        <p:spPr>
          <a:xfrm>
            <a:off x="5209338" y="1728700"/>
            <a:ext cx="1110000" cy="39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time_steps</a:t>
            </a:r>
            <a:endParaRPr/>
          </a:p>
          <a:p>
            <a:pPr marL="0" lvl="0" indent="0" rtl="0">
              <a:spcBef>
                <a:spcPts val="1600"/>
              </a:spcBef>
              <a:spcAft>
                <a:spcPts val="1600"/>
              </a:spcAft>
              <a:buNone/>
            </a:pPr>
            <a:endParaRPr/>
          </a:p>
        </p:txBody>
      </p:sp>
      <p:sp>
        <p:nvSpPr>
          <p:cNvPr id="177" name="Shape 177"/>
          <p:cNvSpPr txBox="1">
            <a:spLocks noGrp="1"/>
          </p:cNvSpPr>
          <p:nvPr>
            <p:ph type="body" idx="2"/>
          </p:nvPr>
        </p:nvSpPr>
        <p:spPr>
          <a:xfrm rot="5400000">
            <a:off x="7007052" y="3190840"/>
            <a:ext cx="655200" cy="390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data</a:t>
            </a:r>
            <a:endParaRPr/>
          </a:p>
        </p:txBody>
      </p:sp>
      <p:sp>
        <p:nvSpPr>
          <p:cNvPr id="178" name="Shape 178"/>
          <p:cNvSpPr txBox="1">
            <a:spLocks noGrp="1"/>
          </p:cNvSpPr>
          <p:nvPr>
            <p:ph type="body" idx="2"/>
          </p:nvPr>
        </p:nvSpPr>
        <p:spPr>
          <a:xfrm rot="2700000">
            <a:off x="6291022" y="2214542"/>
            <a:ext cx="1741180" cy="36571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training_samples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Results: Best Model Per User</a:t>
            </a:r>
            <a:endParaRPr/>
          </a:p>
        </p:txBody>
      </p:sp>
      <p:pic>
        <p:nvPicPr>
          <p:cNvPr id="184" name="Shape 184"/>
          <p:cNvPicPr preferRelativeResize="0"/>
          <p:nvPr/>
        </p:nvPicPr>
        <p:blipFill>
          <a:blip r:embed="rId3">
            <a:alphaModFix/>
          </a:blip>
          <a:stretch>
            <a:fillRect/>
          </a:stretch>
        </p:blipFill>
        <p:spPr>
          <a:xfrm>
            <a:off x="814088" y="1076277"/>
            <a:ext cx="7515825" cy="3792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Results: User 2</a:t>
            </a:r>
            <a:endParaRPr/>
          </a:p>
        </p:txBody>
      </p:sp>
      <p:pic>
        <p:nvPicPr>
          <p:cNvPr id="190" name="Shape 190"/>
          <p:cNvPicPr preferRelativeResize="0"/>
          <p:nvPr/>
        </p:nvPicPr>
        <p:blipFill>
          <a:blip r:embed="rId3">
            <a:alphaModFix/>
          </a:blip>
          <a:stretch>
            <a:fillRect/>
          </a:stretch>
        </p:blipFill>
        <p:spPr>
          <a:xfrm>
            <a:off x="1016613" y="1076272"/>
            <a:ext cx="7110776" cy="379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Results: Best Generalized Model</a:t>
            </a:r>
            <a:endParaRPr/>
          </a:p>
        </p:txBody>
      </p:sp>
      <p:pic>
        <p:nvPicPr>
          <p:cNvPr id="196" name="Shape 196"/>
          <p:cNvPicPr preferRelativeResize="0"/>
          <p:nvPr/>
        </p:nvPicPr>
        <p:blipFill>
          <a:blip r:embed="rId3">
            <a:alphaModFix/>
          </a:blip>
          <a:stretch>
            <a:fillRect/>
          </a:stretch>
        </p:blipFill>
        <p:spPr>
          <a:xfrm>
            <a:off x="1016625" y="1076278"/>
            <a:ext cx="7110754" cy="3792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References</a:t>
            </a:r>
            <a:endParaRPr/>
          </a:p>
        </p:txBody>
      </p:sp>
      <p:sp>
        <p:nvSpPr>
          <p:cNvPr id="207" name="Shape 2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Audio waveform: </a:t>
            </a:r>
            <a:r>
              <a:rPr lang="en" u="sng">
                <a:solidFill>
                  <a:schemeClr val="hlink"/>
                </a:solidFill>
                <a:hlinkClick r:id="rId3"/>
              </a:rPr>
              <a:t>https://www.freepik.com/free-vector/halftone-sound-wave-set_973345.htm</a:t>
            </a:r>
            <a:endParaRPr/>
          </a:p>
          <a:p>
            <a:pPr marL="457200" lvl="0" indent="-342900" rtl="0">
              <a:spcBef>
                <a:spcPts val="0"/>
              </a:spcBef>
              <a:spcAft>
                <a:spcPts val="0"/>
              </a:spcAft>
              <a:buSzPts val="1800"/>
              <a:buChar char="●"/>
            </a:pPr>
            <a:r>
              <a:rPr lang="en"/>
              <a:t>LSTM Network: </a:t>
            </a:r>
            <a:r>
              <a:rPr lang="en" u="sng">
                <a:solidFill>
                  <a:schemeClr val="hlink"/>
                </a:solidFill>
                <a:hlinkClick r:id="rId4"/>
              </a:rPr>
              <a:t>http://karpathy.github.io/2015/05/21/rnn-effectiveness/</a:t>
            </a:r>
            <a:endParaRPr/>
          </a:p>
          <a:p>
            <a:pPr marL="457200" lvl="0" indent="-342900" rtl="0">
              <a:spcBef>
                <a:spcPts val="0"/>
              </a:spcBef>
              <a:spcAft>
                <a:spcPts val="0"/>
              </a:spcAft>
              <a:buSzPts val="1800"/>
              <a:buChar char="●"/>
            </a:pPr>
            <a:r>
              <a:rPr lang="en" u="sng">
                <a:solidFill>
                  <a:schemeClr val="hlink"/>
                </a:solidFill>
                <a:hlinkClick r:id="rId5"/>
              </a:rPr>
              <a:t>https://deeplearning4j.org/lstm.html#long</a:t>
            </a:r>
            <a:endParaRPr/>
          </a:p>
          <a:p>
            <a:pPr marL="457200" lvl="0" indent="-342900" rtl="0">
              <a:spcBef>
                <a:spcPts val="0"/>
              </a:spcBef>
              <a:spcAft>
                <a:spcPts val="0"/>
              </a:spcAft>
              <a:buSzPts val="1800"/>
              <a:buChar char="●"/>
            </a:pPr>
            <a:r>
              <a:rPr lang="en" u="sng">
                <a:solidFill>
                  <a:schemeClr val="hlink"/>
                </a:solidFill>
                <a:hlinkClick r:id="rId6"/>
              </a:rPr>
              <a:t>http://blog.otoro.net/2015/05/14/long-short-term-memory/</a:t>
            </a:r>
            <a:endParaRPr/>
          </a:p>
          <a:p>
            <a:pPr marL="457200" lvl="0" indent="-342900">
              <a:spcBef>
                <a:spcPts val="0"/>
              </a:spcBef>
              <a:spcAft>
                <a:spcPts val="0"/>
              </a:spcAft>
              <a:buSzPts val="1800"/>
              <a:buChar char="●"/>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Problem Statement</a:t>
            </a:r>
            <a:endParaRPr/>
          </a:p>
        </p:txBody>
      </p:sp>
      <p:pic>
        <p:nvPicPr>
          <p:cNvPr id="66" name="Shape 66"/>
          <p:cNvPicPr preferRelativeResize="0"/>
          <p:nvPr/>
        </p:nvPicPr>
        <p:blipFill>
          <a:blip r:embed="rId3">
            <a:alphaModFix/>
          </a:blip>
          <a:stretch>
            <a:fillRect/>
          </a:stretch>
        </p:blipFill>
        <p:spPr>
          <a:xfrm>
            <a:off x="4272550" y="1017725"/>
            <a:ext cx="4736251" cy="3391176"/>
          </a:xfrm>
          <a:prstGeom prst="rect">
            <a:avLst/>
          </a:prstGeom>
          <a:noFill/>
          <a:ln>
            <a:noFill/>
          </a:ln>
        </p:spPr>
      </p:pic>
      <p:sp>
        <p:nvSpPr>
          <p:cNvPr id="67" name="Shape 67"/>
          <p:cNvSpPr txBox="1"/>
          <p:nvPr/>
        </p:nvSpPr>
        <p:spPr>
          <a:xfrm>
            <a:off x="319975" y="1244400"/>
            <a:ext cx="3768900" cy="3507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800">
              <a:solidFill>
                <a:srgbClr val="F3F3F3"/>
              </a:solidFill>
            </a:endParaRPr>
          </a:p>
          <a:p>
            <a:pPr marL="457200" lvl="0" indent="-342900" rtl="0">
              <a:spcBef>
                <a:spcPts val="0"/>
              </a:spcBef>
              <a:spcAft>
                <a:spcPts val="0"/>
              </a:spcAft>
              <a:buClr>
                <a:srgbClr val="F3F3F3"/>
              </a:buClr>
              <a:buSzPts val="1800"/>
              <a:buAutoNum type="arabicPeriod"/>
            </a:pPr>
            <a:r>
              <a:rPr lang="en" sz="1800">
                <a:solidFill>
                  <a:srgbClr val="F3F3F3"/>
                </a:solidFill>
              </a:rPr>
              <a:t>Recommendation system often recommends popular songs</a:t>
            </a:r>
            <a:endParaRPr sz="1800">
              <a:solidFill>
                <a:srgbClr val="F3F3F3"/>
              </a:solidFill>
            </a:endParaRPr>
          </a:p>
          <a:p>
            <a:pPr marL="0" lvl="0" indent="0">
              <a:spcBef>
                <a:spcPts val="0"/>
              </a:spcBef>
              <a:spcAft>
                <a:spcPts val="0"/>
              </a:spcAft>
              <a:buNone/>
            </a:pPr>
            <a:endParaRPr sz="1800">
              <a:solidFill>
                <a:srgbClr val="F3F3F3"/>
              </a:solidFill>
            </a:endParaRPr>
          </a:p>
          <a:p>
            <a:pPr marL="0" lvl="0" indent="0">
              <a:spcBef>
                <a:spcPts val="0"/>
              </a:spcBef>
              <a:spcAft>
                <a:spcPts val="0"/>
              </a:spcAft>
              <a:buNone/>
            </a:pPr>
            <a:endParaRPr sz="1800">
              <a:solidFill>
                <a:srgbClr val="F3F3F3"/>
              </a:solidFill>
            </a:endParaRPr>
          </a:p>
          <a:p>
            <a:pPr marL="0" lvl="0" indent="0">
              <a:spcBef>
                <a:spcPts val="0"/>
              </a:spcBef>
              <a:spcAft>
                <a:spcPts val="0"/>
              </a:spcAft>
              <a:buNone/>
            </a:pPr>
            <a:endParaRPr sz="1800">
              <a:solidFill>
                <a:srgbClr val="F3F3F3"/>
              </a:solidFill>
            </a:endParaRPr>
          </a:p>
          <a:p>
            <a:pPr marL="457200" lvl="0" indent="-342900" rtl="0">
              <a:spcBef>
                <a:spcPts val="0"/>
              </a:spcBef>
              <a:spcAft>
                <a:spcPts val="0"/>
              </a:spcAft>
              <a:buClr>
                <a:srgbClr val="F3F3F3"/>
              </a:buClr>
              <a:buSzPts val="1800"/>
              <a:buAutoNum type="arabicPeriod"/>
            </a:pPr>
            <a:r>
              <a:rPr lang="en" sz="1800">
                <a:solidFill>
                  <a:srgbClr val="F3F3F3"/>
                </a:solidFill>
              </a:rPr>
              <a:t>Root cause: Current algorithm relies heavily on labeled metadata</a:t>
            </a:r>
            <a:endParaRPr sz="1800">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Who benefits</a:t>
            </a:r>
            <a:endParaRPr/>
          </a:p>
        </p:txBody>
      </p:sp>
      <p:pic>
        <p:nvPicPr>
          <p:cNvPr id="73" name="Shape 73"/>
          <p:cNvPicPr preferRelativeResize="0"/>
          <p:nvPr/>
        </p:nvPicPr>
        <p:blipFill>
          <a:blip r:embed="rId3">
            <a:alphaModFix/>
          </a:blip>
          <a:stretch>
            <a:fillRect/>
          </a:stretch>
        </p:blipFill>
        <p:spPr>
          <a:xfrm>
            <a:off x="496750" y="1017725"/>
            <a:ext cx="3562350" cy="3553192"/>
          </a:xfrm>
          <a:prstGeom prst="rect">
            <a:avLst/>
          </a:prstGeom>
          <a:noFill/>
          <a:ln>
            <a:noFill/>
          </a:ln>
        </p:spPr>
      </p:pic>
      <p:pic>
        <p:nvPicPr>
          <p:cNvPr id="74" name="Shape 74"/>
          <p:cNvPicPr preferRelativeResize="0"/>
          <p:nvPr/>
        </p:nvPicPr>
        <p:blipFill>
          <a:blip r:embed="rId4">
            <a:alphaModFix/>
          </a:blip>
          <a:stretch>
            <a:fillRect/>
          </a:stretch>
        </p:blipFill>
        <p:spPr>
          <a:xfrm>
            <a:off x="4806275" y="1236813"/>
            <a:ext cx="3640675" cy="3115025"/>
          </a:xfrm>
          <a:prstGeom prst="rect">
            <a:avLst/>
          </a:prstGeom>
          <a:noFill/>
          <a:ln>
            <a:noFill/>
          </a:ln>
        </p:spPr>
      </p:pic>
      <p:sp>
        <p:nvSpPr>
          <p:cNvPr id="75" name="Shape 75"/>
          <p:cNvSpPr txBox="1"/>
          <p:nvPr/>
        </p:nvSpPr>
        <p:spPr>
          <a:xfrm>
            <a:off x="1164175" y="4670025"/>
            <a:ext cx="2227500" cy="322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FFFFFF"/>
                </a:solidFill>
              </a:rPr>
              <a:t>Artists Distribution</a:t>
            </a:r>
            <a:endParaRPr>
              <a:solidFill>
                <a:srgbClr val="FFFFFF"/>
              </a:solidFill>
            </a:endParaRPr>
          </a:p>
          <a:p>
            <a:pPr marL="0" lvl="0" indent="0">
              <a:spcBef>
                <a:spcPts val="0"/>
              </a:spcBef>
              <a:spcAft>
                <a:spcPts val="0"/>
              </a:spcAft>
              <a:buNone/>
            </a:pPr>
            <a:endParaRPr>
              <a:solidFill>
                <a:srgbClr val="FFFFFF"/>
              </a:solidFill>
            </a:endParaRPr>
          </a:p>
        </p:txBody>
      </p:sp>
      <p:sp>
        <p:nvSpPr>
          <p:cNvPr id="76" name="Shape 76"/>
          <p:cNvSpPr txBox="1"/>
          <p:nvPr/>
        </p:nvSpPr>
        <p:spPr>
          <a:xfrm>
            <a:off x="5512863" y="4670025"/>
            <a:ext cx="2227500" cy="322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FFFFFF"/>
                </a:solidFill>
              </a:rPr>
              <a:t>Sales distribution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Prior research &amp; Proposed solution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Hybrid Recommendation System</a:t>
            </a:r>
            <a:endParaRPr/>
          </a:p>
        </p:txBody>
      </p:sp>
      <p:sp>
        <p:nvSpPr>
          <p:cNvPr id="87" name="Shape 87"/>
          <p:cNvSpPr txBox="1">
            <a:spLocks noGrp="1"/>
          </p:cNvSpPr>
          <p:nvPr>
            <p:ph type="body" idx="1"/>
          </p:nvPr>
        </p:nvSpPr>
        <p:spPr>
          <a:xfrm>
            <a:off x="348750" y="1168575"/>
            <a:ext cx="8446500" cy="2327700"/>
          </a:xfrm>
          <a:prstGeom prst="rect">
            <a:avLst/>
          </a:prstGeom>
        </p:spPr>
        <p:txBody>
          <a:bodyPr spcFirstLastPara="1" wrap="square" lIns="91425" tIns="91425" rIns="91425" bIns="91425" anchor="ctr" anchorCtr="0">
            <a:noAutofit/>
          </a:bodyPr>
          <a:lstStyle/>
          <a:p>
            <a:pPr marL="457200" lvl="0" indent="-342900" rtl="0">
              <a:lnSpc>
                <a:spcPct val="100000"/>
              </a:lnSpc>
              <a:spcBef>
                <a:spcPts val="0"/>
              </a:spcBef>
              <a:spcAft>
                <a:spcPts val="0"/>
              </a:spcAft>
              <a:buSzPts val="1800"/>
              <a:buAutoNum type="arabicPeriod"/>
            </a:pPr>
            <a:r>
              <a:rPr lang="en"/>
              <a:t>User’s preference prediction (0 or 1)</a:t>
            </a:r>
            <a:endParaRPr/>
          </a:p>
          <a:p>
            <a:pPr marL="0" lvl="0" indent="0" rtl="0">
              <a:lnSpc>
                <a:spcPct val="100000"/>
              </a:lnSpc>
              <a:spcBef>
                <a:spcPts val="1600"/>
              </a:spcBef>
              <a:spcAft>
                <a:spcPts val="0"/>
              </a:spcAft>
              <a:buNone/>
            </a:pPr>
            <a:endParaRPr/>
          </a:p>
          <a:p>
            <a:pPr marL="457200" lvl="0" indent="-342900" rtl="0">
              <a:lnSpc>
                <a:spcPct val="100000"/>
              </a:lnSpc>
              <a:spcBef>
                <a:spcPts val="1600"/>
              </a:spcBef>
              <a:spcAft>
                <a:spcPts val="0"/>
              </a:spcAft>
              <a:buSzPts val="1800"/>
              <a:buAutoNum type="arabicPeriod"/>
            </a:pPr>
            <a:r>
              <a:rPr lang="en"/>
              <a:t>Mixture of metadata and audio data</a:t>
            </a:r>
            <a:endParaRPr/>
          </a:p>
          <a:p>
            <a:pPr marL="0" lvl="0" indent="0" rtl="0">
              <a:lnSpc>
                <a:spcPct val="100000"/>
              </a:lnSpc>
              <a:spcBef>
                <a:spcPts val="1600"/>
              </a:spcBef>
              <a:spcAft>
                <a:spcPts val="0"/>
              </a:spcAft>
              <a:buNone/>
            </a:pPr>
            <a:endParaRPr/>
          </a:p>
          <a:p>
            <a:pPr marL="457200" lvl="0" indent="-342900">
              <a:lnSpc>
                <a:spcPct val="100000"/>
              </a:lnSpc>
              <a:spcBef>
                <a:spcPts val="1600"/>
              </a:spcBef>
              <a:spcAft>
                <a:spcPts val="0"/>
              </a:spcAft>
              <a:buSzPts val="1800"/>
              <a:buAutoNum type="arabicPeriod"/>
            </a:pPr>
            <a:r>
              <a:rPr lang="en"/>
              <a:t>Same result for validation and test</a:t>
            </a:r>
            <a:endParaRPr/>
          </a:p>
        </p:txBody>
      </p:sp>
      <p:pic>
        <p:nvPicPr>
          <p:cNvPr id="88" name="Shape 88"/>
          <p:cNvPicPr preferRelativeResize="0"/>
          <p:nvPr/>
        </p:nvPicPr>
        <p:blipFill>
          <a:blip r:embed="rId3">
            <a:alphaModFix/>
          </a:blip>
          <a:stretch>
            <a:fillRect/>
          </a:stretch>
        </p:blipFill>
        <p:spPr>
          <a:xfrm>
            <a:off x="2133600" y="3647125"/>
            <a:ext cx="4876800"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Deep Content Based Recommendation System</a:t>
            </a:r>
            <a:endParaRPr/>
          </a:p>
        </p:txBody>
      </p:sp>
      <p:pic>
        <p:nvPicPr>
          <p:cNvPr id="94" name="Shape 94"/>
          <p:cNvPicPr preferRelativeResize="0"/>
          <p:nvPr/>
        </p:nvPicPr>
        <p:blipFill>
          <a:blip r:embed="rId3">
            <a:alphaModFix/>
          </a:blip>
          <a:stretch>
            <a:fillRect/>
          </a:stretch>
        </p:blipFill>
        <p:spPr>
          <a:xfrm>
            <a:off x="1570799" y="1100675"/>
            <a:ext cx="6002401" cy="372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Brief LSTM Overview</a:t>
            </a:r>
            <a:endParaRPr/>
          </a:p>
        </p:txBody>
      </p:sp>
      <p:pic>
        <p:nvPicPr>
          <p:cNvPr id="100" name="Shape 100"/>
          <p:cNvPicPr preferRelativeResize="0"/>
          <p:nvPr/>
        </p:nvPicPr>
        <p:blipFill>
          <a:blip r:embed="rId3">
            <a:alphaModFix/>
          </a:blip>
          <a:stretch>
            <a:fillRect/>
          </a:stretch>
        </p:blipFill>
        <p:spPr>
          <a:xfrm>
            <a:off x="1961262" y="1333300"/>
            <a:ext cx="5221471"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Proposed New Approach</a:t>
            </a:r>
            <a:endParaRPr/>
          </a:p>
        </p:txBody>
      </p:sp>
      <p:sp>
        <p:nvSpPr>
          <p:cNvPr id="106" name="Shape 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a:t>Use regression, not classification</a:t>
            </a:r>
            <a:endParaRPr/>
          </a:p>
          <a:p>
            <a:pPr marL="457200" marR="0" lvl="0" indent="-342900" algn="l" rtl="0">
              <a:lnSpc>
                <a:spcPct val="115000"/>
              </a:lnSpc>
              <a:spcBef>
                <a:spcPts val="0"/>
              </a:spcBef>
              <a:spcAft>
                <a:spcPts val="0"/>
              </a:spcAft>
              <a:buSzPts val="1800"/>
              <a:buChar char="●"/>
            </a:pPr>
            <a:r>
              <a:rPr lang="en"/>
              <a:t>Predict number of plays</a:t>
            </a:r>
            <a:endParaRPr/>
          </a:p>
          <a:p>
            <a:pPr marL="0" marR="0" lvl="0" indent="0" algn="l" rtl="0">
              <a:lnSpc>
                <a:spcPct val="115000"/>
              </a:lnSpc>
              <a:spcBef>
                <a:spcPts val="1600"/>
              </a:spcBef>
              <a:spcAft>
                <a:spcPts val="1600"/>
              </a:spcAft>
              <a:buNone/>
            </a:pPr>
            <a:endParaRPr/>
          </a:p>
        </p:txBody>
      </p:sp>
      <p:pic>
        <p:nvPicPr>
          <p:cNvPr id="107" name="Shape 107"/>
          <p:cNvPicPr preferRelativeResize="0"/>
          <p:nvPr/>
        </p:nvPicPr>
        <p:blipFill>
          <a:blip r:embed="rId3">
            <a:alphaModFix/>
          </a:blip>
          <a:stretch>
            <a:fillRect/>
          </a:stretch>
        </p:blipFill>
        <p:spPr>
          <a:xfrm>
            <a:off x="311699" y="2519549"/>
            <a:ext cx="4023825" cy="2049325"/>
          </a:xfrm>
          <a:prstGeom prst="rect">
            <a:avLst/>
          </a:prstGeom>
          <a:noFill/>
          <a:ln>
            <a:noFill/>
          </a:ln>
        </p:spPr>
      </p:pic>
      <p:pic>
        <p:nvPicPr>
          <p:cNvPr id="108" name="Shape 108"/>
          <p:cNvPicPr preferRelativeResize="0"/>
          <p:nvPr/>
        </p:nvPicPr>
        <p:blipFill>
          <a:blip r:embed="rId4">
            <a:alphaModFix/>
          </a:blip>
          <a:stretch>
            <a:fillRect/>
          </a:stretch>
        </p:blipFill>
        <p:spPr>
          <a:xfrm>
            <a:off x="4865476" y="1853425"/>
            <a:ext cx="3966825" cy="271545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1170</Words>
  <Application>Microsoft Office PowerPoint</Application>
  <PresentationFormat>On-screen Show (16:9)</PresentationFormat>
  <Paragraphs>173</Paragraphs>
  <Slides>22</Slides>
  <Notes>22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Dark</vt:lpstr>
      <vt:lpstr>Content-Based LSTM Music Recommendation System</vt:lpstr>
      <vt:lpstr>Introduction</vt:lpstr>
      <vt:lpstr>Problem Statement</vt:lpstr>
      <vt:lpstr>Who benefits</vt:lpstr>
      <vt:lpstr>Prior research &amp; Proposed solution</vt:lpstr>
      <vt:lpstr>Hybrid Recommendation System</vt:lpstr>
      <vt:lpstr>Deep Content Based Recommendation System</vt:lpstr>
      <vt:lpstr>Brief LSTM Overview</vt:lpstr>
      <vt:lpstr>Proposed New Approach</vt:lpstr>
      <vt:lpstr>Dataset &amp; Tools</vt:lpstr>
      <vt:lpstr>Datasets Used</vt:lpstr>
      <vt:lpstr>User/Song Data Reduction</vt:lpstr>
      <vt:lpstr>User Data Preprocessing</vt:lpstr>
      <vt:lpstr>Python Audio Libraries</vt:lpstr>
      <vt:lpstr>Models &amp; Results</vt:lpstr>
      <vt:lpstr>Network Architecture Used</vt:lpstr>
      <vt:lpstr>Network Input Shape</vt:lpstr>
      <vt:lpstr>Results: Best Model Per User</vt:lpstr>
      <vt:lpstr>Results: User 2</vt:lpstr>
      <vt:lpstr>Results: Best Generalized Model</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Content-Based LSTM Music Recommendation System</dc:title>
  <cp:lastModifiedBy>Kyle Salitrik</cp:lastModifiedBy>
  <cp:revision>1</cp:revision>
  <dcterms:modified xsi:type="dcterms:W3CDTF">2018-04-24T05:18:28Z</dcterms:modified>
</cp:coreProperties>
</file>